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9" r:id="rId4"/>
  </p:sldMasterIdLst>
  <p:notesMasterIdLst>
    <p:notesMasterId r:id="rId34"/>
  </p:notesMasterIdLst>
  <p:handoutMasterIdLst>
    <p:handoutMasterId r:id="rId35"/>
  </p:handoutMasterIdLst>
  <p:sldIdLst>
    <p:sldId id="256" r:id="rId5"/>
    <p:sldId id="257" r:id="rId6"/>
    <p:sldId id="258" r:id="rId7"/>
    <p:sldId id="270" r:id="rId8"/>
    <p:sldId id="271" r:id="rId9"/>
    <p:sldId id="259" r:id="rId10"/>
    <p:sldId id="261" r:id="rId11"/>
    <p:sldId id="262" r:id="rId12"/>
    <p:sldId id="263" r:id="rId13"/>
    <p:sldId id="283" r:id="rId14"/>
    <p:sldId id="285" r:id="rId15"/>
    <p:sldId id="284" r:id="rId16"/>
    <p:sldId id="264" r:id="rId17"/>
    <p:sldId id="268" r:id="rId18"/>
    <p:sldId id="267" r:id="rId19"/>
    <p:sldId id="269" r:id="rId20"/>
    <p:sldId id="266" r:id="rId21"/>
    <p:sldId id="272" r:id="rId22"/>
    <p:sldId id="278" r:id="rId23"/>
    <p:sldId id="275" r:id="rId24"/>
    <p:sldId id="273" r:id="rId25"/>
    <p:sldId id="274" r:id="rId26"/>
    <p:sldId id="277" r:id="rId27"/>
    <p:sldId id="276" r:id="rId28"/>
    <p:sldId id="279" r:id="rId29"/>
    <p:sldId id="280" r:id="rId30"/>
    <p:sldId id="282" r:id="rId31"/>
    <p:sldId id="286" r:id="rId32"/>
    <p:sldId id="260" r:id="rId3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C4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22" d="100"/>
          <a:sy n="122" d="100"/>
        </p:scale>
        <p:origin x="96" y="294"/>
      </p:cViewPr>
      <p:guideLst>
        <p:guide orient="horz" pos="2160"/>
        <p:guide pos="3840"/>
      </p:guideLst>
    </p:cSldViewPr>
  </p:slideViewPr>
  <p:notesTextViewPr>
    <p:cViewPr>
      <p:scale>
        <a:sx n="1" d="1"/>
        <a:sy n="1" d="1"/>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ome\Dropbox%20(Ryland%20SBC)\Santa%20Rosa%20City%20Schools\interims\2016.17%20First%20Interim\SRCS%20MYP%20First%20Interim%202016-17%20final.xlsx"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Home\Dropbox%20(Ryland%20SBC)\Santa%20Rosa%20City%20Schools\interims\2016.17%20First%20Interim\SRCS%20MYP%20First%20Interim%202016-17%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050" b="0" i="0" baseline="0">
                <a:effectLst/>
              </a:rPr>
              <a:t>Enrollment and ADA Trends Indicate </a:t>
            </a:r>
            <a:endParaRPr lang="en-US" sz="1050">
              <a:effectLst/>
            </a:endParaRPr>
          </a:p>
          <a:p>
            <a:pPr>
              <a:defRPr sz="1400" b="0" i="0" u="none" strike="noStrike" kern="1200" spc="0" baseline="0">
                <a:solidFill>
                  <a:schemeClr val="tx1">
                    <a:lumMod val="65000"/>
                    <a:lumOff val="35000"/>
                  </a:schemeClr>
                </a:solidFill>
                <a:latin typeface="+mn-lt"/>
                <a:ea typeface="+mn-ea"/>
                <a:cs typeface="+mn-cs"/>
              </a:defRPr>
            </a:pPr>
            <a:r>
              <a:rPr lang="en-US" sz="1050" b="0" i="0" baseline="0">
                <a:effectLst/>
              </a:rPr>
              <a:t>Decline of 22% Since 2009-10 But Flat Enrollment Going Forward</a:t>
            </a:r>
            <a:endParaRPr lang="en-US" sz="1050">
              <a:effectLst/>
            </a:endParaRPr>
          </a:p>
        </c:rich>
      </c:tx>
      <c:overlay val="0"/>
      <c:spPr>
        <a:noFill/>
        <a:ln>
          <a:noFill/>
        </a:ln>
        <a:effectLst/>
      </c:spPr>
    </c:title>
    <c:autoTitleDeleted val="0"/>
    <c:plotArea>
      <c:layout/>
      <c:barChart>
        <c:barDir val="col"/>
        <c:grouping val="clustered"/>
        <c:varyColors val="0"/>
        <c:ser>
          <c:idx val="0"/>
          <c:order val="0"/>
          <c:tx>
            <c:strRef>
              <c:f>'C:\Users\ybales.PLUMAS\Dropbox (Ryland SBC)\Plumas USD\enrollment.ADA\[enrollment and ADA trends.xlsx]Sheet1'!$A$9</c:f>
              <c:strCache>
                <c:ptCount val="1"/>
                <c:pt idx="0">
                  <c:v>Enrollment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'C:\Users\ybales.PLUMAS\Dropbox (Ryland SBC)\Plumas USD\enrollment.ADA\[enrollment and ADA trends.xlsx]Sheet1'!$B$8:$L$8</c:f>
              <c:strCache>
                <c:ptCount val="11"/>
                <c:pt idx="0">
                  <c:v>2009-10</c:v>
                </c:pt>
                <c:pt idx="1">
                  <c:v>2010-11</c:v>
                </c:pt>
                <c:pt idx="2">
                  <c:v>2011-12</c:v>
                </c:pt>
                <c:pt idx="3">
                  <c:v>2012-13</c:v>
                </c:pt>
                <c:pt idx="4">
                  <c:v>2013-14</c:v>
                </c:pt>
                <c:pt idx="5">
                  <c:v>2014-15</c:v>
                </c:pt>
                <c:pt idx="6">
                  <c:v>2015-16</c:v>
                </c:pt>
                <c:pt idx="7">
                  <c:v>2016-17</c:v>
                </c:pt>
                <c:pt idx="8">
                  <c:v>2017-18</c:v>
                </c:pt>
                <c:pt idx="9">
                  <c:v>2018-19</c:v>
                </c:pt>
                <c:pt idx="10">
                  <c:v>2019-20</c:v>
                </c:pt>
              </c:strCache>
            </c:strRef>
          </c:cat>
          <c:val>
            <c:numRef>
              <c:f>'C:\Users\ybales.PLUMAS\Dropbox (Ryland SBC)\Plumas USD\enrollment.ADA\[enrollment and ADA trends.xlsx]Sheet1'!$B$9:$L$9</c:f>
              <c:numCache>
                <c:formatCode>General</c:formatCode>
                <c:ptCount val="11"/>
                <c:pt idx="0">
                  <c:v>2184</c:v>
                </c:pt>
                <c:pt idx="1">
                  <c:v>2081</c:v>
                </c:pt>
                <c:pt idx="2">
                  <c:v>1984</c:v>
                </c:pt>
                <c:pt idx="3">
                  <c:v>1933</c:v>
                </c:pt>
                <c:pt idx="4">
                  <c:v>1920</c:v>
                </c:pt>
                <c:pt idx="5">
                  <c:v>1862</c:v>
                </c:pt>
                <c:pt idx="6">
                  <c:v>1872</c:v>
                </c:pt>
                <c:pt idx="7">
                  <c:v>1870</c:v>
                </c:pt>
                <c:pt idx="8">
                  <c:v>1865</c:v>
                </c:pt>
                <c:pt idx="9">
                  <c:v>1874</c:v>
                </c:pt>
                <c:pt idx="10">
                  <c:v>1869</c:v>
                </c:pt>
              </c:numCache>
            </c:numRef>
          </c:val>
          <c:extLst>
            <c:ext xmlns:c16="http://schemas.microsoft.com/office/drawing/2014/chart" uri="{C3380CC4-5D6E-409C-BE32-E72D297353CC}">
              <c16:uniqueId val="{00000000-DF16-4DB2-8B72-429563025306}"/>
            </c:ext>
          </c:extLst>
        </c:ser>
        <c:ser>
          <c:idx val="1"/>
          <c:order val="1"/>
          <c:tx>
            <c:strRef>
              <c:f>'C:\Users\ybales.PLUMAS\Dropbox (Ryland SBC)\Plumas USD\enrollment.ADA\[enrollment and ADA trends.xlsx]Sheet1'!$A$10</c:f>
              <c:strCache>
                <c:ptCount val="1"/>
                <c:pt idx="0">
                  <c:v>ADA</c:v>
                </c:pt>
              </c:strCache>
            </c:strRef>
          </c:tx>
          <c:spPr>
            <a:solidFill>
              <a:schemeClr val="accent2"/>
            </a:solidFill>
            <a:ln>
              <a:noFill/>
            </a:ln>
            <a:effectLst/>
          </c:spPr>
          <c:invertIfNegative val="0"/>
          <c:cat>
            <c:strRef>
              <c:f>'C:\Users\ybales.PLUMAS\Dropbox (Ryland SBC)\Plumas USD\enrollment.ADA\[enrollment and ADA trends.xlsx]Sheet1'!$B$8:$L$8</c:f>
              <c:strCache>
                <c:ptCount val="11"/>
                <c:pt idx="0">
                  <c:v>2009-10</c:v>
                </c:pt>
                <c:pt idx="1">
                  <c:v>2010-11</c:v>
                </c:pt>
                <c:pt idx="2">
                  <c:v>2011-12</c:v>
                </c:pt>
                <c:pt idx="3">
                  <c:v>2012-13</c:v>
                </c:pt>
                <c:pt idx="4">
                  <c:v>2013-14</c:v>
                </c:pt>
                <c:pt idx="5">
                  <c:v>2014-15</c:v>
                </c:pt>
                <c:pt idx="6">
                  <c:v>2015-16</c:v>
                </c:pt>
                <c:pt idx="7">
                  <c:v>2016-17</c:v>
                </c:pt>
                <c:pt idx="8">
                  <c:v>2017-18</c:v>
                </c:pt>
                <c:pt idx="9">
                  <c:v>2018-19</c:v>
                </c:pt>
                <c:pt idx="10">
                  <c:v>2019-20</c:v>
                </c:pt>
              </c:strCache>
            </c:strRef>
          </c:cat>
          <c:val>
            <c:numRef>
              <c:f>'C:\Users\ybales.PLUMAS\Dropbox (Ryland SBC)\Plumas USD\enrollment.ADA\[enrollment and ADA trends.xlsx]Sheet1'!$B$10:$L$10</c:f>
              <c:numCache>
                <c:formatCode>General</c:formatCode>
                <c:ptCount val="11"/>
                <c:pt idx="0">
                  <c:v>2131.7399999999998</c:v>
                </c:pt>
                <c:pt idx="1">
                  <c:v>1976.68</c:v>
                </c:pt>
                <c:pt idx="2">
                  <c:v>1890.52</c:v>
                </c:pt>
                <c:pt idx="3">
                  <c:v>1810.2900000000002</c:v>
                </c:pt>
                <c:pt idx="4">
                  <c:v>1792.25</c:v>
                </c:pt>
                <c:pt idx="5">
                  <c:v>1756.0399999999995</c:v>
                </c:pt>
                <c:pt idx="6">
                  <c:v>1755.3590213998987</c:v>
                </c:pt>
                <c:pt idx="7">
                  <c:v>1754.2150694433128</c:v>
                </c:pt>
                <c:pt idx="8">
                  <c:v>1752.3963713560652</c:v>
                </c:pt>
                <c:pt idx="9">
                  <c:v>1758.6849273138409</c:v>
                </c:pt>
                <c:pt idx="10">
                  <c:v>1754.474815672319</c:v>
                </c:pt>
              </c:numCache>
            </c:numRef>
          </c:val>
          <c:extLst>
            <c:ext xmlns:c16="http://schemas.microsoft.com/office/drawing/2014/chart" uri="{C3380CC4-5D6E-409C-BE32-E72D297353CC}">
              <c16:uniqueId val="{00000001-DF16-4DB2-8B72-429563025306}"/>
            </c:ext>
          </c:extLst>
        </c:ser>
        <c:dLbls>
          <c:showLegendKey val="0"/>
          <c:showVal val="0"/>
          <c:showCatName val="0"/>
          <c:showSerName val="0"/>
          <c:showPercent val="0"/>
          <c:showBubbleSize val="0"/>
        </c:dLbls>
        <c:gapWidth val="150"/>
        <c:axId val="189076096"/>
        <c:axId val="189078448"/>
      </c:barChart>
      <c:lineChart>
        <c:grouping val="stacked"/>
        <c:varyColors val="0"/>
        <c:ser>
          <c:idx val="2"/>
          <c:order val="2"/>
          <c:tx>
            <c:strRef>
              <c:f>'C:\Users\ybales.PLUMAS\Dropbox (Ryland SBC)\Plumas USD\enrollment.ADA\[enrollment and ADA trends.xlsx]Sheet1'!$A$11</c:f>
              <c:strCache>
                <c:ptCount val="1"/>
                <c:pt idx="0">
                  <c:v>Yield</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strRef>
              <c:f>'C:\Users\ybales.PLUMAS\Dropbox (Ryland SBC)\Plumas USD\enrollment.ADA\[enrollment and ADA trends.xlsx]Sheet1'!$B$8:$L$8</c:f>
              <c:strCache>
                <c:ptCount val="11"/>
                <c:pt idx="0">
                  <c:v>2009-10</c:v>
                </c:pt>
                <c:pt idx="1">
                  <c:v>2010-11</c:v>
                </c:pt>
                <c:pt idx="2">
                  <c:v>2011-12</c:v>
                </c:pt>
                <c:pt idx="3">
                  <c:v>2012-13</c:v>
                </c:pt>
                <c:pt idx="4">
                  <c:v>2013-14</c:v>
                </c:pt>
                <c:pt idx="5">
                  <c:v>2014-15</c:v>
                </c:pt>
                <c:pt idx="6">
                  <c:v>2015-16</c:v>
                </c:pt>
                <c:pt idx="7">
                  <c:v>2016-17</c:v>
                </c:pt>
                <c:pt idx="8">
                  <c:v>2017-18</c:v>
                </c:pt>
                <c:pt idx="9">
                  <c:v>2018-19</c:v>
                </c:pt>
                <c:pt idx="10">
                  <c:v>2019-20</c:v>
                </c:pt>
              </c:strCache>
            </c:strRef>
          </c:cat>
          <c:val>
            <c:numRef>
              <c:f>'C:\Users\ybales.PLUMAS\Dropbox (Ryland SBC)\Plumas USD\enrollment.ADA\[enrollment and ADA trends.xlsx]Sheet1'!$B$11:$L$11</c:f>
              <c:numCache>
                <c:formatCode>General</c:formatCode>
                <c:ptCount val="11"/>
                <c:pt idx="0">
                  <c:v>0.97607142857142859</c:v>
                </c:pt>
                <c:pt idx="1">
                  <c:v>0.94987025468524777</c:v>
                </c:pt>
                <c:pt idx="2">
                  <c:v>0.95288306451612903</c:v>
                </c:pt>
                <c:pt idx="3">
                  <c:v>0.93651836523538556</c:v>
                </c:pt>
                <c:pt idx="4">
                  <c:v>0.93346354166666645</c:v>
                </c:pt>
                <c:pt idx="5">
                  <c:v>0.94309344790547778</c:v>
                </c:pt>
                <c:pt idx="6">
                  <c:v>0.93769178493584349</c:v>
                </c:pt>
                <c:pt idx="7">
                  <c:v>0.93808292483599576</c:v>
                </c:pt>
                <c:pt idx="8">
                  <c:v>0.93962271922577234</c:v>
                </c:pt>
                <c:pt idx="9">
                  <c:v>0.93846580966587079</c:v>
                </c:pt>
                <c:pt idx="10">
                  <c:v>0.938723817909213</c:v>
                </c:pt>
              </c:numCache>
            </c:numRef>
          </c:val>
          <c:smooth val="0"/>
          <c:extLst>
            <c:ext xmlns:c16="http://schemas.microsoft.com/office/drawing/2014/chart" uri="{C3380CC4-5D6E-409C-BE32-E72D297353CC}">
              <c16:uniqueId val="{00000002-DF16-4DB2-8B72-429563025306}"/>
            </c:ext>
          </c:extLst>
        </c:ser>
        <c:dLbls>
          <c:showLegendKey val="0"/>
          <c:showVal val="0"/>
          <c:showCatName val="0"/>
          <c:showSerName val="0"/>
          <c:showPercent val="0"/>
          <c:showBubbleSize val="0"/>
        </c:dLbls>
        <c:marker val="1"/>
        <c:smooth val="0"/>
        <c:axId val="189079624"/>
        <c:axId val="189073744"/>
      </c:lineChart>
      <c:catAx>
        <c:axId val="189076096"/>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078448"/>
        <c:crosses val="autoZero"/>
        <c:auto val="1"/>
        <c:lblAlgn val="ctr"/>
        <c:lblOffset val="100"/>
        <c:noMultiLvlLbl val="0"/>
      </c:catAx>
      <c:valAx>
        <c:axId val="189078448"/>
        <c:scaling>
          <c:orientation val="minMax"/>
          <c:min val="10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076096"/>
        <c:crosses val="autoZero"/>
        <c:crossBetween val="between"/>
      </c:valAx>
      <c:valAx>
        <c:axId val="189073744"/>
        <c:scaling>
          <c:orientation val="minMax"/>
        </c:scaling>
        <c:delete val="0"/>
        <c:axPos val="r"/>
        <c:numFmt formatCode="0.0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9079624"/>
        <c:crosses val="max"/>
        <c:crossBetween val="between"/>
      </c:valAx>
      <c:catAx>
        <c:axId val="189079624"/>
        <c:scaling>
          <c:orientation val="minMax"/>
        </c:scaling>
        <c:delete val="1"/>
        <c:axPos val="b"/>
        <c:numFmt formatCode="General" sourceLinked="1"/>
        <c:majorTickMark val="out"/>
        <c:minorTickMark val="none"/>
        <c:tickLblPos val="none"/>
        <c:crossAx val="189073744"/>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ideWall>
    <c:backWall>
      <c:thickness val="0"/>
    </c:backWall>
    <c:plotArea>
      <c:layout>
        <c:manualLayout>
          <c:layoutTarget val="inner"/>
          <c:xMode val="edge"/>
          <c:yMode val="edge"/>
          <c:x val="0.17937729658792848"/>
          <c:y val="0.22421889044691456"/>
          <c:w val="0.79006714785651422"/>
          <c:h val="0.67219517080913271"/>
        </c:manualLayout>
      </c:layout>
      <c:bar3DChart>
        <c:barDir val="col"/>
        <c:grouping val="clustered"/>
        <c:varyColors val="0"/>
        <c:ser>
          <c:idx val="0"/>
          <c:order val="0"/>
          <c:tx>
            <c:strRef>
              <c:f>'deficit spending'!$A$7</c:f>
              <c:strCache>
                <c:ptCount val="1"/>
                <c:pt idx="0">
                  <c:v>Surplus/(Deficit)</c:v>
                </c:pt>
              </c:strCache>
            </c:strRef>
          </c:tx>
          <c:spPr>
            <a:solidFill>
              <a:srgbClr val="C00000"/>
            </a:solidFill>
          </c:spPr>
          <c:invertIfNegative val="0"/>
          <c:dPt>
            <c:idx val="3"/>
            <c:invertIfNegative val="0"/>
            <c:bubble3D val="0"/>
            <c:spPr>
              <a:solidFill>
                <a:schemeClr val="accent2">
                  <a:lumMod val="60000"/>
                  <a:lumOff val="40000"/>
                </a:schemeClr>
              </a:solidFill>
            </c:spPr>
            <c:extLst>
              <c:ext xmlns:c16="http://schemas.microsoft.com/office/drawing/2014/chart" uri="{C3380CC4-5D6E-409C-BE32-E72D297353CC}">
                <c16:uniqueId val="{00000001-AD1C-4196-996D-E47BAA30E04B}"/>
              </c:ext>
            </c:extLst>
          </c:dPt>
          <c:dPt>
            <c:idx val="5"/>
            <c:invertIfNegative val="0"/>
            <c:bubble3D val="0"/>
            <c:spPr>
              <a:solidFill>
                <a:schemeClr val="accent2">
                  <a:lumMod val="60000"/>
                  <a:lumOff val="40000"/>
                </a:schemeClr>
              </a:solidFill>
            </c:spPr>
            <c:extLst>
              <c:ext xmlns:c16="http://schemas.microsoft.com/office/drawing/2014/chart" uri="{C3380CC4-5D6E-409C-BE32-E72D297353CC}">
                <c16:uniqueId val="{00000003-AD1C-4196-996D-E47BAA30E04B}"/>
              </c:ext>
            </c:extLst>
          </c:dPt>
          <c:cat>
            <c:strRef>
              <c:f>'deficit spending'!$B$6:$I$6</c:f>
              <c:strCache>
                <c:ptCount val="8"/>
                <c:pt idx="0">
                  <c:v>2010-11 Actual</c:v>
                </c:pt>
                <c:pt idx="1">
                  <c:v>2011-12 Actual</c:v>
                </c:pt>
                <c:pt idx="2">
                  <c:v>2012-13 Actual</c:v>
                </c:pt>
                <c:pt idx="3">
                  <c:v>2013-14 Actual</c:v>
                </c:pt>
                <c:pt idx="4">
                  <c:v>2014-15 Unaudited Actual</c:v>
                </c:pt>
                <c:pt idx="5">
                  <c:v>2015-16 Budget</c:v>
                </c:pt>
                <c:pt idx="6">
                  <c:v>2016-17 
Proj</c:v>
                </c:pt>
                <c:pt idx="7">
                  <c:v>2017-18 
Proj</c:v>
                </c:pt>
              </c:strCache>
            </c:strRef>
          </c:cat>
          <c:val>
            <c:numRef>
              <c:f>'deficit spending'!$B$7:$I$7</c:f>
              <c:numCache>
                <c:formatCode>_(* #,##0_);_(* \(#,##0\);_(* "-"??_);_(@_)</c:formatCode>
                <c:ptCount val="8"/>
                <c:pt idx="0">
                  <c:v>-144882</c:v>
                </c:pt>
                <c:pt idx="1">
                  <c:v>-1896486</c:v>
                </c:pt>
                <c:pt idx="2">
                  <c:v>-1102925</c:v>
                </c:pt>
                <c:pt idx="3">
                  <c:v>877588</c:v>
                </c:pt>
                <c:pt idx="4">
                  <c:v>-1000000</c:v>
                </c:pt>
                <c:pt idx="5">
                  <c:v>2000000</c:v>
                </c:pt>
                <c:pt idx="6">
                  <c:v>-4000000</c:v>
                </c:pt>
                <c:pt idx="7">
                  <c:v>-6000000</c:v>
                </c:pt>
              </c:numCache>
            </c:numRef>
          </c:val>
          <c:extLst>
            <c:ext xmlns:c16="http://schemas.microsoft.com/office/drawing/2014/chart" uri="{C3380CC4-5D6E-409C-BE32-E72D297353CC}">
              <c16:uniqueId val="{00000004-AD1C-4196-996D-E47BAA30E04B}"/>
            </c:ext>
          </c:extLst>
        </c:ser>
        <c:dLbls>
          <c:showLegendKey val="0"/>
          <c:showVal val="0"/>
          <c:showCatName val="0"/>
          <c:showSerName val="0"/>
          <c:showPercent val="0"/>
          <c:showBubbleSize val="0"/>
        </c:dLbls>
        <c:gapWidth val="150"/>
        <c:shape val="box"/>
        <c:axId val="189078840"/>
        <c:axId val="189075704"/>
        <c:axId val="0"/>
      </c:bar3DChart>
      <c:catAx>
        <c:axId val="189078840"/>
        <c:scaling>
          <c:orientation val="minMax"/>
        </c:scaling>
        <c:delete val="0"/>
        <c:axPos val="b"/>
        <c:numFmt formatCode="General" sourceLinked="0"/>
        <c:majorTickMark val="out"/>
        <c:minorTickMark val="none"/>
        <c:tickLblPos val="nextTo"/>
        <c:txPr>
          <a:bodyPr/>
          <a:lstStyle/>
          <a:p>
            <a:pPr>
              <a:defRPr b="1"/>
            </a:pPr>
            <a:endParaRPr lang="en-US"/>
          </a:p>
        </c:txPr>
        <c:crossAx val="189075704"/>
        <c:crosses val="autoZero"/>
        <c:auto val="1"/>
        <c:lblAlgn val="ctr"/>
        <c:lblOffset val="100"/>
        <c:noMultiLvlLbl val="0"/>
      </c:catAx>
      <c:valAx>
        <c:axId val="189075704"/>
        <c:scaling>
          <c:orientation val="minMax"/>
        </c:scaling>
        <c:delete val="0"/>
        <c:axPos val="l"/>
        <c:majorGridlines/>
        <c:numFmt formatCode="_(* #,##0_);_(* \(#,##0\);_(* &quot;-&quot;??_);_(@_)" sourceLinked="1"/>
        <c:majorTickMark val="out"/>
        <c:minorTickMark val="none"/>
        <c:tickLblPos val="nextTo"/>
        <c:crossAx val="189078840"/>
        <c:crosses val="autoZero"/>
        <c:crossBetween val="between"/>
      </c:valAx>
    </c:plotArea>
    <c:plotVisOnly val="1"/>
    <c:dispBlanksAs val="gap"/>
    <c:showDLblsOverMax val="0"/>
  </c:chart>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0.03264</cdr:x>
      <cdr:y>0.02511</cdr:y>
    </cdr:from>
    <cdr:to>
      <cdr:x>0.95994</cdr:x>
      <cdr:y>0.21053</cdr:y>
    </cdr:to>
    <cdr:sp macro="" textlink="">
      <cdr:nvSpPr>
        <cdr:cNvPr id="2" name="TextBox 1"/>
        <cdr:cNvSpPr txBox="1"/>
      </cdr:nvSpPr>
      <cdr:spPr>
        <a:xfrm xmlns:a="http://schemas.openxmlformats.org/drawingml/2006/main">
          <a:off x="168879" y="87250"/>
          <a:ext cx="4797831" cy="6442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100" b="1"/>
            <a:t>Surpluses and</a:t>
          </a:r>
          <a:r>
            <a:rPr lang="en-US" sz="1100" b="1" baseline="0"/>
            <a:t> (Deficits) Indicate Change to Fund Balance</a:t>
          </a:r>
        </a:p>
        <a:p xmlns:a="http://schemas.openxmlformats.org/drawingml/2006/main">
          <a:pPr algn="ctr"/>
          <a:r>
            <a:rPr lang="en-US" sz="1100" b="1" baseline="0"/>
            <a:t>District Must Focus on Eliminating Deficit Spending </a:t>
          </a:r>
        </a:p>
        <a:p xmlns:a="http://schemas.openxmlformats.org/drawingml/2006/main">
          <a:pPr algn="ctr"/>
          <a:r>
            <a:rPr lang="en-US" sz="1100" b="1" baseline="0"/>
            <a:t>and Move to a Balanced Budget</a:t>
          </a:r>
          <a:endParaRPr lang="en-US" sz="1100" b="1"/>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F0D4345-5AA7-4EBE-9845-24664616A232}" type="datetimeFigureOut">
              <a:rPr lang="en-US" smtClean="0"/>
              <a:pPr/>
              <a:t>4/4/2017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1E5557-8F85-4004-A405-5D87452BCD0B}" type="slidenum">
              <a:rPr lang="en-US" smtClean="0"/>
              <a:pPr/>
              <a:t>‹#›</a:t>
            </a:fld>
            <a:endParaRPr lang="en-US"/>
          </a:p>
        </p:txBody>
      </p:sp>
    </p:spTree>
    <p:extLst>
      <p:ext uri="{BB962C8B-B14F-4D97-AF65-F5344CB8AC3E}">
        <p14:creationId xmlns:p14="http://schemas.microsoft.com/office/powerpoint/2010/main" val="276889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BE5970-DBEC-4AEE-B9CB-F001868FB9DA}" type="datetimeFigureOut">
              <a:rPr lang="en-US" smtClean="0"/>
              <a:pPr/>
              <a:t>4/4/2017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E1E326C-2A53-41BB-895A-C1C84A48927C}" type="slidenum">
              <a:rPr lang="en-US" smtClean="0"/>
              <a:pPr/>
              <a:t>‹#›</a:t>
            </a:fld>
            <a:endParaRPr lang="en-US"/>
          </a:p>
        </p:txBody>
      </p:sp>
    </p:spTree>
    <p:extLst>
      <p:ext uri="{BB962C8B-B14F-4D97-AF65-F5344CB8AC3E}">
        <p14:creationId xmlns:p14="http://schemas.microsoft.com/office/powerpoint/2010/main" val="42182163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3EECCC-41C0-46D6-94D3-85228AF79BE8}" type="datetime1">
              <a:rPr lang="en-US" smtClean="0"/>
              <a:pPr/>
              <a:t>4/4/2017</a:t>
            </a:fld>
            <a:endParaRPr lang="en-US"/>
          </a:p>
        </p:txBody>
      </p:sp>
      <p:sp>
        <p:nvSpPr>
          <p:cNvPr id="5" name="Footer Placeholder 4"/>
          <p:cNvSpPr>
            <a:spLocks noGrp="1"/>
          </p:cNvSpPr>
          <p:nvPr>
            <p:ph type="ftr" sz="quarter" idx="11"/>
          </p:nvPr>
        </p:nvSpPr>
        <p:spPr/>
        <p:txBody>
          <a:bodyPr/>
          <a:lstStyle/>
          <a:p>
            <a:r>
              <a:rPr lang="en-US"/>
              <a:t>2017 CASBO Annual Conference &amp; California School Business Expo</a:t>
            </a:r>
          </a:p>
        </p:txBody>
      </p:sp>
      <p:sp>
        <p:nvSpPr>
          <p:cNvPr id="6" name="Slide Number Placeholder 5"/>
          <p:cNvSpPr>
            <a:spLocks noGrp="1"/>
          </p:cNvSpPr>
          <p:nvPr>
            <p:ph type="sldNum" sz="quarter" idx="12"/>
          </p:nvPr>
        </p:nvSpPr>
        <p:spPr/>
        <p:txBody>
          <a:bodyPr/>
          <a:lstStyle/>
          <a:p>
            <a:fld id="{1C68DB1E-122E-4795-9153-39927BD1447F}"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0209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80DD28-D53F-481A-A6FE-F2569A0F6130}" type="datetime1">
              <a:rPr lang="en-US" smtClean="0"/>
              <a:pPr/>
              <a:t>4/4/2017</a:t>
            </a:fld>
            <a:endParaRPr lang="en-US"/>
          </a:p>
        </p:txBody>
      </p:sp>
      <p:sp>
        <p:nvSpPr>
          <p:cNvPr id="5" name="Footer Placeholder 4"/>
          <p:cNvSpPr>
            <a:spLocks noGrp="1"/>
          </p:cNvSpPr>
          <p:nvPr>
            <p:ph type="ftr" sz="quarter" idx="11"/>
          </p:nvPr>
        </p:nvSpPr>
        <p:spPr/>
        <p:txBody>
          <a:bodyPr/>
          <a:lstStyle/>
          <a:p>
            <a:r>
              <a:rPr lang="en-US"/>
              <a:t>2017 CASBO Annual Conference &amp; California School Business Expo</a:t>
            </a:r>
          </a:p>
        </p:txBody>
      </p:sp>
      <p:sp>
        <p:nvSpPr>
          <p:cNvPr id="6" name="Slide Number Placeholder 5"/>
          <p:cNvSpPr>
            <a:spLocks noGrp="1"/>
          </p:cNvSpPr>
          <p:nvPr>
            <p:ph type="sldNum" sz="quarter" idx="12"/>
          </p:nvPr>
        </p:nvSpPr>
        <p:spPr/>
        <p:txBody>
          <a:bodyPr/>
          <a:lstStyle/>
          <a:p>
            <a:fld id="{1C68DB1E-122E-4795-9153-39927BD1447F}" type="slidenum">
              <a:rPr lang="en-US" smtClean="0"/>
              <a:pPr/>
              <a:t>‹#›</a:t>
            </a:fld>
            <a:endParaRPr lang="en-US"/>
          </a:p>
        </p:txBody>
      </p:sp>
    </p:spTree>
    <p:extLst>
      <p:ext uri="{BB962C8B-B14F-4D97-AF65-F5344CB8AC3E}">
        <p14:creationId xmlns:p14="http://schemas.microsoft.com/office/powerpoint/2010/main" val="91045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A9416A1-B635-499C-A36F-B10403D754FB}" type="datetime1">
              <a:rPr lang="en-US" smtClean="0"/>
              <a:pPr/>
              <a:t>4/4/2017</a:t>
            </a:fld>
            <a:endParaRPr lang="en-US"/>
          </a:p>
        </p:txBody>
      </p:sp>
      <p:sp>
        <p:nvSpPr>
          <p:cNvPr id="5" name="Footer Placeholder 4"/>
          <p:cNvSpPr>
            <a:spLocks noGrp="1"/>
          </p:cNvSpPr>
          <p:nvPr>
            <p:ph type="ftr" sz="quarter" idx="11"/>
          </p:nvPr>
        </p:nvSpPr>
        <p:spPr/>
        <p:txBody>
          <a:bodyPr/>
          <a:lstStyle/>
          <a:p>
            <a:r>
              <a:rPr lang="en-US"/>
              <a:t>2017 CASBO Annual Conference &amp; California School Business Expo</a:t>
            </a:r>
          </a:p>
        </p:txBody>
      </p:sp>
      <p:sp>
        <p:nvSpPr>
          <p:cNvPr id="6" name="Slide Number Placeholder 5"/>
          <p:cNvSpPr>
            <a:spLocks noGrp="1"/>
          </p:cNvSpPr>
          <p:nvPr>
            <p:ph type="sldNum" sz="quarter" idx="12"/>
          </p:nvPr>
        </p:nvSpPr>
        <p:spPr/>
        <p:txBody>
          <a:bodyPr/>
          <a:lstStyle/>
          <a:p>
            <a:fld id="{1C68DB1E-122E-4795-9153-39927BD1447F}" type="slidenum">
              <a:rPr lang="en-US" smtClean="0"/>
              <a:pPr/>
              <a:t>‹#›</a:t>
            </a:fld>
            <a:endParaRPr lang="en-US"/>
          </a:p>
        </p:txBody>
      </p:sp>
    </p:spTree>
    <p:extLst>
      <p:ext uri="{BB962C8B-B14F-4D97-AF65-F5344CB8AC3E}">
        <p14:creationId xmlns:p14="http://schemas.microsoft.com/office/powerpoint/2010/main" val="3258388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1A4494F-E63A-442D-8DD4-027BC749544C}" type="datetime1">
              <a:rPr lang="en-US" smtClean="0"/>
              <a:pPr/>
              <a:t>4/4/2017</a:t>
            </a:fld>
            <a:endParaRPr lang="en-US"/>
          </a:p>
        </p:txBody>
      </p:sp>
      <p:sp>
        <p:nvSpPr>
          <p:cNvPr id="5" name="Footer Placeholder 4"/>
          <p:cNvSpPr>
            <a:spLocks noGrp="1"/>
          </p:cNvSpPr>
          <p:nvPr>
            <p:ph type="ftr" sz="quarter" idx="11"/>
          </p:nvPr>
        </p:nvSpPr>
        <p:spPr/>
        <p:txBody>
          <a:bodyPr/>
          <a:lstStyle/>
          <a:p>
            <a:r>
              <a:rPr lang="en-US"/>
              <a:t>2017 CASBO Annual Conference &amp; California School Business Expo</a:t>
            </a:r>
          </a:p>
        </p:txBody>
      </p:sp>
      <p:sp>
        <p:nvSpPr>
          <p:cNvPr id="6" name="Slide Number Placeholder 5"/>
          <p:cNvSpPr>
            <a:spLocks noGrp="1"/>
          </p:cNvSpPr>
          <p:nvPr>
            <p:ph type="sldNum" sz="quarter" idx="12"/>
          </p:nvPr>
        </p:nvSpPr>
        <p:spPr/>
        <p:txBody>
          <a:bodyPr/>
          <a:lstStyle/>
          <a:p>
            <a:fld id="{1C68DB1E-122E-4795-9153-39927BD1447F}" type="slidenum">
              <a:rPr lang="en-US" smtClean="0"/>
              <a:pPr/>
              <a:t>‹#›</a:t>
            </a:fld>
            <a:endParaRPr lang="en-US"/>
          </a:p>
        </p:txBody>
      </p:sp>
    </p:spTree>
    <p:extLst>
      <p:ext uri="{BB962C8B-B14F-4D97-AF65-F5344CB8AC3E}">
        <p14:creationId xmlns:p14="http://schemas.microsoft.com/office/powerpoint/2010/main" val="3262963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E31DA8C-1FC5-45FF-AD79-C0F081ACCC35}" type="datetime1">
              <a:rPr lang="en-US" smtClean="0"/>
              <a:pPr/>
              <a:t>4/4/2017</a:t>
            </a:fld>
            <a:endParaRPr lang="en-US"/>
          </a:p>
        </p:txBody>
      </p:sp>
      <p:sp>
        <p:nvSpPr>
          <p:cNvPr id="5" name="Footer Placeholder 4"/>
          <p:cNvSpPr>
            <a:spLocks noGrp="1"/>
          </p:cNvSpPr>
          <p:nvPr>
            <p:ph type="ftr" sz="quarter" idx="11"/>
          </p:nvPr>
        </p:nvSpPr>
        <p:spPr/>
        <p:txBody>
          <a:bodyPr/>
          <a:lstStyle/>
          <a:p>
            <a:r>
              <a:rPr lang="en-US"/>
              <a:t>2017 CASBO Annual Conference &amp; California School Business Expo</a:t>
            </a:r>
          </a:p>
        </p:txBody>
      </p:sp>
      <p:sp>
        <p:nvSpPr>
          <p:cNvPr id="6" name="Slide Number Placeholder 5"/>
          <p:cNvSpPr>
            <a:spLocks noGrp="1"/>
          </p:cNvSpPr>
          <p:nvPr>
            <p:ph type="sldNum" sz="quarter" idx="12"/>
          </p:nvPr>
        </p:nvSpPr>
        <p:spPr/>
        <p:txBody>
          <a:bodyPr/>
          <a:lstStyle/>
          <a:p>
            <a:fld id="{1C68DB1E-122E-4795-9153-39927BD1447F}"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69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B6E29B4-CD2D-4337-A4D6-A9F8F58A2DC9}" type="datetime1">
              <a:rPr lang="en-US" smtClean="0"/>
              <a:pPr/>
              <a:t>4/4/2017</a:t>
            </a:fld>
            <a:endParaRPr lang="en-US"/>
          </a:p>
        </p:txBody>
      </p:sp>
      <p:sp>
        <p:nvSpPr>
          <p:cNvPr id="6" name="Footer Placeholder 5"/>
          <p:cNvSpPr>
            <a:spLocks noGrp="1"/>
          </p:cNvSpPr>
          <p:nvPr>
            <p:ph type="ftr" sz="quarter" idx="11"/>
          </p:nvPr>
        </p:nvSpPr>
        <p:spPr/>
        <p:txBody>
          <a:bodyPr/>
          <a:lstStyle/>
          <a:p>
            <a:r>
              <a:rPr lang="en-US"/>
              <a:t>2017 CASBO Annual Conference &amp; California School Business Expo</a:t>
            </a:r>
          </a:p>
        </p:txBody>
      </p:sp>
      <p:sp>
        <p:nvSpPr>
          <p:cNvPr id="7" name="Slide Number Placeholder 6"/>
          <p:cNvSpPr>
            <a:spLocks noGrp="1"/>
          </p:cNvSpPr>
          <p:nvPr>
            <p:ph type="sldNum" sz="quarter" idx="12"/>
          </p:nvPr>
        </p:nvSpPr>
        <p:spPr/>
        <p:txBody>
          <a:bodyPr/>
          <a:lstStyle/>
          <a:p>
            <a:fld id="{1C68DB1E-122E-4795-9153-39927BD1447F}" type="slidenum">
              <a:rPr lang="en-US" smtClean="0"/>
              <a:pPr/>
              <a:t>‹#›</a:t>
            </a:fld>
            <a:endParaRPr lang="en-US"/>
          </a:p>
        </p:txBody>
      </p:sp>
    </p:spTree>
    <p:extLst>
      <p:ext uri="{BB962C8B-B14F-4D97-AF65-F5344CB8AC3E}">
        <p14:creationId xmlns:p14="http://schemas.microsoft.com/office/powerpoint/2010/main" val="2310178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CF10D6C-3245-4E13-9667-2C6233230138}" type="datetime1">
              <a:rPr lang="en-US" smtClean="0"/>
              <a:pPr/>
              <a:t>4/4/2017</a:t>
            </a:fld>
            <a:endParaRPr lang="en-US"/>
          </a:p>
        </p:txBody>
      </p:sp>
      <p:sp>
        <p:nvSpPr>
          <p:cNvPr id="8" name="Footer Placeholder 7"/>
          <p:cNvSpPr>
            <a:spLocks noGrp="1"/>
          </p:cNvSpPr>
          <p:nvPr>
            <p:ph type="ftr" sz="quarter" idx="11"/>
          </p:nvPr>
        </p:nvSpPr>
        <p:spPr/>
        <p:txBody>
          <a:bodyPr/>
          <a:lstStyle/>
          <a:p>
            <a:r>
              <a:rPr lang="en-US"/>
              <a:t>2017 CASBO Annual Conference &amp; California School Business Expo</a:t>
            </a:r>
          </a:p>
        </p:txBody>
      </p:sp>
      <p:sp>
        <p:nvSpPr>
          <p:cNvPr id="9" name="Slide Number Placeholder 8"/>
          <p:cNvSpPr>
            <a:spLocks noGrp="1"/>
          </p:cNvSpPr>
          <p:nvPr>
            <p:ph type="sldNum" sz="quarter" idx="12"/>
          </p:nvPr>
        </p:nvSpPr>
        <p:spPr/>
        <p:txBody>
          <a:bodyPr/>
          <a:lstStyle/>
          <a:p>
            <a:fld id="{1C68DB1E-122E-4795-9153-39927BD1447F}" type="slidenum">
              <a:rPr lang="en-US" smtClean="0"/>
              <a:pPr/>
              <a:t>‹#›</a:t>
            </a:fld>
            <a:endParaRPr lang="en-US"/>
          </a:p>
        </p:txBody>
      </p:sp>
    </p:spTree>
    <p:extLst>
      <p:ext uri="{BB962C8B-B14F-4D97-AF65-F5344CB8AC3E}">
        <p14:creationId xmlns:p14="http://schemas.microsoft.com/office/powerpoint/2010/main" val="2690182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1AC947F-CED3-4F0A-A6B0-31D852B42439}" type="datetime1">
              <a:rPr lang="en-US" smtClean="0"/>
              <a:pPr/>
              <a:t>4/4/2017</a:t>
            </a:fld>
            <a:endParaRPr lang="en-US"/>
          </a:p>
        </p:txBody>
      </p:sp>
      <p:sp>
        <p:nvSpPr>
          <p:cNvPr id="4" name="Footer Placeholder 3"/>
          <p:cNvSpPr>
            <a:spLocks noGrp="1"/>
          </p:cNvSpPr>
          <p:nvPr>
            <p:ph type="ftr" sz="quarter" idx="11"/>
          </p:nvPr>
        </p:nvSpPr>
        <p:spPr/>
        <p:txBody>
          <a:bodyPr/>
          <a:lstStyle/>
          <a:p>
            <a:r>
              <a:rPr lang="en-US"/>
              <a:t>2017 CASBO Annual Conference &amp; California School Business Expo</a:t>
            </a:r>
          </a:p>
        </p:txBody>
      </p:sp>
      <p:sp>
        <p:nvSpPr>
          <p:cNvPr id="5" name="Slide Number Placeholder 4"/>
          <p:cNvSpPr>
            <a:spLocks noGrp="1"/>
          </p:cNvSpPr>
          <p:nvPr>
            <p:ph type="sldNum" sz="quarter" idx="12"/>
          </p:nvPr>
        </p:nvSpPr>
        <p:spPr/>
        <p:txBody>
          <a:bodyPr/>
          <a:lstStyle/>
          <a:p>
            <a:fld id="{1C68DB1E-122E-4795-9153-39927BD1447F}" type="slidenum">
              <a:rPr lang="en-US" smtClean="0"/>
              <a:pPr/>
              <a:t>‹#›</a:t>
            </a:fld>
            <a:endParaRPr lang="en-US"/>
          </a:p>
        </p:txBody>
      </p:sp>
    </p:spTree>
    <p:extLst>
      <p:ext uri="{BB962C8B-B14F-4D97-AF65-F5344CB8AC3E}">
        <p14:creationId xmlns:p14="http://schemas.microsoft.com/office/powerpoint/2010/main" val="3404048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DC615B8E-75C7-453D-8D27-6A37D51C2D95}" type="datetime1">
              <a:rPr lang="en-US" smtClean="0"/>
              <a:pPr/>
              <a:t>4/4/2017</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a:t>2017 CASBO Annual Conference &amp; California School Business Expo</a:t>
            </a:r>
          </a:p>
        </p:txBody>
      </p:sp>
      <p:sp>
        <p:nvSpPr>
          <p:cNvPr id="9" name="Slide Number Placeholder 8"/>
          <p:cNvSpPr>
            <a:spLocks noGrp="1"/>
          </p:cNvSpPr>
          <p:nvPr>
            <p:ph type="sldNum" sz="quarter" idx="12"/>
          </p:nvPr>
        </p:nvSpPr>
        <p:spPr/>
        <p:txBody>
          <a:bodyPr/>
          <a:lstStyle/>
          <a:p>
            <a:fld id="{1C68DB1E-122E-4795-9153-39927BD1447F}" type="slidenum">
              <a:rPr lang="en-US" smtClean="0"/>
              <a:pPr/>
              <a:t>‹#›</a:t>
            </a:fld>
            <a:endParaRPr lang="en-US"/>
          </a:p>
        </p:txBody>
      </p:sp>
    </p:spTree>
    <p:extLst>
      <p:ext uri="{BB962C8B-B14F-4D97-AF65-F5344CB8AC3E}">
        <p14:creationId xmlns:p14="http://schemas.microsoft.com/office/powerpoint/2010/main" val="39702122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92F77B1-E974-497A-A5A9-7ECEFC444EB3}" type="datetime1">
              <a:rPr lang="en-US" smtClean="0"/>
              <a:pPr/>
              <a:t>4/4/2017</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2017 CASBO Annual Conference &amp; California School Business Expo</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C68DB1E-122E-4795-9153-39927BD1447F}" type="slidenum">
              <a:rPr lang="en-US" smtClean="0"/>
              <a:pPr/>
              <a:t>‹#›</a:t>
            </a:fld>
            <a:endParaRPr lang="en-US"/>
          </a:p>
        </p:txBody>
      </p:sp>
    </p:spTree>
    <p:extLst>
      <p:ext uri="{BB962C8B-B14F-4D97-AF65-F5344CB8AC3E}">
        <p14:creationId xmlns:p14="http://schemas.microsoft.com/office/powerpoint/2010/main" val="151645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cstate="print"/>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65D1F54-59DE-4C4D-B305-31A89E20B417}" type="datetime1">
              <a:rPr lang="en-US" smtClean="0"/>
              <a:pPr/>
              <a:t>4/4/2017</a:t>
            </a:fld>
            <a:endParaRPr lang="en-US"/>
          </a:p>
        </p:txBody>
      </p:sp>
      <p:sp>
        <p:nvSpPr>
          <p:cNvPr id="6" name="Footer Placeholder 5"/>
          <p:cNvSpPr>
            <a:spLocks noGrp="1"/>
          </p:cNvSpPr>
          <p:nvPr>
            <p:ph type="ftr" sz="quarter" idx="11"/>
          </p:nvPr>
        </p:nvSpPr>
        <p:spPr/>
        <p:txBody>
          <a:bodyPr/>
          <a:lstStyle/>
          <a:p>
            <a:r>
              <a:rPr lang="en-US"/>
              <a:t>2017 CASBO Annual Conference &amp; California School Business Expo</a:t>
            </a:r>
          </a:p>
        </p:txBody>
      </p:sp>
      <p:sp>
        <p:nvSpPr>
          <p:cNvPr id="7" name="Slide Number Placeholder 6"/>
          <p:cNvSpPr>
            <a:spLocks noGrp="1"/>
          </p:cNvSpPr>
          <p:nvPr>
            <p:ph type="sldNum" sz="quarter" idx="12"/>
          </p:nvPr>
        </p:nvSpPr>
        <p:spPr/>
        <p:txBody>
          <a:bodyPr/>
          <a:lstStyle/>
          <a:p>
            <a:fld id="{1C68DB1E-122E-4795-9153-39927BD1447F}" type="slidenum">
              <a:rPr lang="en-US" smtClean="0"/>
              <a:pPr/>
              <a:t>‹#›</a:t>
            </a:fld>
            <a:endParaRPr lang="en-US"/>
          </a:p>
        </p:txBody>
      </p:sp>
    </p:spTree>
    <p:extLst>
      <p:ext uri="{BB962C8B-B14F-4D97-AF65-F5344CB8AC3E}">
        <p14:creationId xmlns:p14="http://schemas.microsoft.com/office/powerpoint/2010/main" val="6713049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0B7C4BE-5412-4956-A5F1-F96CF05CBF9E}" type="datetime1">
              <a:rPr lang="en-US" smtClean="0"/>
              <a:pPr/>
              <a:t>4/4/2017</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a:t>2017 CASBO Annual Conference &amp; California School Business Expo</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1C68DB1E-122E-4795-9153-39927BD1447F}"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212483" y="5869094"/>
            <a:ext cx="864763" cy="408736"/>
          </a:xfrm>
          <a:prstGeom prst="rect">
            <a:avLst/>
          </a:prstGeom>
        </p:spPr>
      </p:pic>
    </p:spTree>
    <p:extLst>
      <p:ext uri="{BB962C8B-B14F-4D97-AF65-F5344CB8AC3E}">
        <p14:creationId xmlns:p14="http://schemas.microsoft.com/office/powerpoint/2010/main" val="683860589"/>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jennifers@sutter.k12.ca.us" TargetMode="External"/><Relationship Id="rId2" Type="http://schemas.openxmlformats.org/officeDocument/2006/relationships/hyperlink" Target="mailto:catherineh@sutter.k12.ca.us" TargetMode="External"/><Relationship Id="rId1" Type="http://schemas.openxmlformats.org/officeDocument/2006/relationships/slideLayout" Target="../slideLayouts/slideLayout2.xml"/><Relationship Id="rId5" Type="http://schemas.openxmlformats.org/officeDocument/2006/relationships/hyperlink" Target="http://www.rylandsbc.com/" TargetMode="External"/><Relationship Id="rId4" Type="http://schemas.openxmlformats.org/officeDocument/2006/relationships/hyperlink" Target="mailto:terri@rylandsbc.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0051" y="4814046"/>
            <a:ext cx="10058400" cy="1116107"/>
          </a:xfrm>
        </p:spPr>
        <p:txBody>
          <a:bodyPr>
            <a:normAutofit/>
          </a:bodyPr>
          <a:lstStyle/>
          <a:p>
            <a:pPr algn="ctr"/>
            <a:r>
              <a:rPr lang="en-US" sz="4000" b="1" dirty="0" smtClean="0"/>
              <a:t>It’s no longer your typical </a:t>
            </a:r>
            <a:r>
              <a:rPr lang="en-US" sz="4000" b="1" dirty="0" err="1" smtClean="0"/>
              <a:t>myp</a:t>
            </a:r>
            <a:endParaRPr lang="en-US" sz="4000" b="1"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35085" y="906334"/>
            <a:ext cx="6643396" cy="3140042"/>
          </a:xfrm>
          <a:prstGeom prst="rect">
            <a:avLst/>
          </a:prstGeom>
        </p:spPr>
      </p:pic>
      <p:sp>
        <p:nvSpPr>
          <p:cNvPr id="8" name="TextBox 7"/>
          <p:cNvSpPr txBox="1"/>
          <p:nvPr/>
        </p:nvSpPr>
        <p:spPr>
          <a:xfrm>
            <a:off x="3135085" y="6401258"/>
            <a:ext cx="6150830" cy="430887"/>
          </a:xfrm>
          <a:prstGeom prst="rect">
            <a:avLst/>
          </a:prstGeom>
          <a:noFill/>
        </p:spPr>
        <p:txBody>
          <a:bodyPr wrap="square" rtlCol="0">
            <a:spAutoFit/>
          </a:bodyPr>
          <a:lstStyle/>
          <a:p>
            <a:pPr algn="ctr"/>
            <a:r>
              <a:rPr lang="en-US" sz="1100" dirty="0">
                <a:solidFill>
                  <a:schemeClr val="bg1"/>
                </a:solidFill>
              </a:rPr>
              <a:t>The views and opinions expressed in this presentation are those of the authors and do not</a:t>
            </a:r>
          </a:p>
          <a:p>
            <a:pPr algn="ctr"/>
            <a:r>
              <a:rPr lang="en-US" sz="1100" dirty="0">
                <a:solidFill>
                  <a:schemeClr val="bg1"/>
                </a:solidFill>
              </a:rPr>
              <a:t>necessarily reflect those of CASBO. </a:t>
            </a:r>
          </a:p>
        </p:txBody>
      </p:sp>
    </p:spTree>
    <p:extLst>
      <p:ext uri="{BB962C8B-B14F-4D97-AF65-F5344CB8AC3E}">
        <p14:creationId xmlns:p14="http://schemas.microsoft.com/office/powerpoint/2010/main" val="1382265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by Object Code</a:t>
            </a:r>
            <a:endParaRPr lang="en-US" dirty="0"/>
          </a:p>
        </p:txBody>
      </p:sp>
      <p:sp>
        <p:nvSpPr>
          <p:cNvPr id="3" name="Content Placeholder 2"/>
          <p:cNvSpPr>
            <a:spLocks noGrp="1"/>
          </p:cNvSpPr>
          <p:nvPr>
            <p:ph idx="1"/>
          </p:nvPr>
        </p:nvSpPr>
        <p:spPr>
          <a:xfrm>
            <a:off x="1097280" y="1845734"/>
            <a:ext cx="10058400" cy="1005042"/>
          </a:xfrm>
        </p:spPr>
        <p:txBody>
          <a:bodyPr>
            <a:normAutofit/>
          </a:bodyPr>
          <a:lstStyle/>
          <a:p>
            <a:pPr>
              <a:buFont typeface="Wingdings" panose="05000000000000000000" pitchFamily="2" charset="2"/>
              <a:buChar char="§"/>
            </a:pPr>
            <a:r>
              <a:rPr lang="en-US" dirty="0" smtClean="0"/>
              <a:t> Unrestricted assumptions include revenues, salary changes, one-time contracts, budget reductions…</a:t>
            </a:r>
            <a:endParaRPr lang="en-US"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3073" name="Picture 1"/>
          <p:cNvPicPr>
            <a:picLocks noChangeAspect="1" noChangeArrowheads="1"/>
          </p:cNvPicPr>
          <p:nvPr/>
        </p:nvPicPr>
        <p:blipFill>
          <a:blip r:embed="rId2" cstate="print"/>
          <a:srcRect/>
          <a:stretch>
            <a:fillRect/>
          </a:stretch>
        </p:blipFill>
        <p:spPr bwMode="auto">
          <a:xfrm>
            <a:off x="766669" y="2778310"/>
            <a:ext cx="10255250" cy="3022600"/>
          </a:xfrm>
          <a:prstGeom prst="rect">
            <a:avLst/>
          </a:prstGeom>
          <a:noFill/>
          <a:ln w="9525">
            <a:noFill/>
            <a:miter lim="800000"/>
            <a:headEnd/>
            <a:tailEnd/>
          </a:ln>
        </p:spPr>
      </p:pic>
      <p:sp>
        <p:nvSpPr>
          <p:cNvPr id="5" name="Oval 4"/>
          <p:cNvSpPr/>
          <p:nvPr/>
        </p:nvSpPr>
        <p:spPr>
          <a:xfrm>
            <a:off x="10070926" y="3507288"/>
            <a:ext cx="1084754" cy="51356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55183" y="4459788"/>
            <a:ext cx="1084754" cy="863326"/>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 the Assumptions to the MYP</a:t>
            </a:r>
            <a:endParaRPr lang="en-US" dirty="0"/>
          </a:p>
        </p:txBody>
      </p:sp>
      <p:sp>
        <p:nvSpPr>
          <p:cNvPr id="3" name="Content Placeholder 2"/>
          <p:cNvSpPr>
            <a:spLocks noGrp="1"/>
          </p:cNvSpPr>
          <p:nvPr>
            <p:ph idx="1"/>
          </p:nvPr>
        </p:nvSpPr>
        <p:spPr>
          <a:xfrm>
            <a:off x="1097280" y="1845734"/>
            <a:ext cx="10058400" cy="736101"/>
          </a:xfrm>
        </p:spPr>
        <p:txBody>
          <a:bodyPr>
            <a:normAutofit/>
          </a:bodyPr>
          <a:lstStyle/>
          <a:p>
            <a:pPr>
              <a:buFont typeface="Wingdings" pitchFamily="2" charset="2"/>
              <a:buChar char="§"/>
            </a:pPr>
            <a:r>
              <a:rPr lang="en-US" sz="2400" dirty="0" smtClean="0"/>
              <a:t>Bring in a summary of assumptions by object code</a:t>
            </a:r>
            <a:endParaRPr lang="en-US" sz="24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45058" name="Picture 2"/>
          <p:cNvPicPr>
            <a:picLocks noChangeAspect="1" noChangeArrowheads="1"/>
          </p:cNvPicPr>
          <p:nvPr/>
        </p:nvPicPr>
        <p:blipFill>
          <a:blip r:embed="rId2" cstate="print"/>
          <a:srcRect/>
          <a:stretch>
            <a:fillRect/>
          </a:stretch>
        </p:blipFill>
        <p:spPr bwMode="auto">
          <a:xfrm>
            <a:off x="1816100" y="2435880"/>
            <a:ext cx="8558213" cy="3436937"/>
          </a:xfrm>
          <a:prstGeom prst="rect">
            <a:avLst/>
          </a:prstGeom>
          <a:noFill/>
          <a:ln w="9525">
            <a:noFill/>
            <a:miter lim="800000"/>
            <a:headEnd/>
            <a:tailEnd/>
          </a:ln>
        </p:spPr>
      </p:pic>
      <p:sp>
        <p:nvSpPr>
          <p:cNvPr id="6" name="Oval 5"/>
          <p:cNvSpPr/>
          <p:nvPr/>
        </p:nvSpPr>
        <p:spPr>
          <a:xfrm>
            <a:off x="6315354" y="3456975"/>
            <a:ext cx="1084754" cy="513567"/>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6432919" y="4387357"/>
            <a:ext cx="967189" cy="331600"/>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 of a MYP</a:t>
            </a:r>
            <a:endParaRPr lang="en-US" dirty="0"/>
          </a:p>
        </p:txBody>
      </p:sp>
      <p:sp>
        <p:nvSpPr>
          <p:cNvPr id="3" name="Content Placeholder 2"/>
          <p:cNvSpPr>
            <a:spLocks noGrp="1"/>
          </p:cNvSpPr>
          <p:nvPr>
            <p:ph idx="1"/>
          </p:nvPr>
        </p:nvSpPr>
        <p:spPr>
          <a:xfrm>
            <a:off x="1097280" y="1845734"/>
            <a:ext cx="10058400" cy="978148"/>
          </a:xfrm>
        </p:spPr>
        <p:txBody>
          <a:bodyPr/>
          <a:lstStyle/>
          <a:p>
            <a:pPr>
              <a:buFont typeface="Wingdings" pitchFamily="2" charset="2"/>
              <a:buChar char="§"/>
            </a:pPr>
            <a:r>
              <a:rPr lang="en-US" sz="2400" dirty="0" smtClean="0"/>
              <a:t>Be sure to have one page in a SACS format that shows all three years</a:t>
            </a:r>
          </a:p>
          <a:p>
            <a:pPr lvl="1">
              <a:buFont typeface="Wingdings" pitchFamily="2" charset="2"/>
              <a:buChar char="§"/>
            </a:pPr>
            <a:r>
              <a:rPr lang="en-US" sz="2000" dirty="0" smtClean="0"/>
              <a:t>It’s a lot of numbers, but one slide with the full picture isn’t a bad idea!</a:t>
            </a:r>
            <a:endParaRPr lang="en-US" sz="20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44034" name="Picture 2"/>
          <p:cNvPicPr>
            <a:picLocks noChangeAspect="1" noChangeArrowheads="1"/>
          </p:cNvPicPr>
          <p:nvPr/>
        </p:nvPicPr>
        <p:blipFill>
          <a:blip r:embed="rId2" cstate="print"/>
          <a:srcRect/>
          <a:stretch>
            <a:fillRect/>
          </a:stretch>
        </p:blipFill>
        <p:spPr bwMode="auto">
          <a:xfrm>
            <a:off x="1235822" y="2651033"/>
            <a:ext cx="9747250" cy="3436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Some Common Mistakes?</a:t>
            </a:r>
            <a:endParaRPr lang="en-US" dirty="0"/>
          </a:p>
        </p:txBody>
      </p:sp>
      <p:sp>
        <p:nvSpPr>
          <p:cNvPr id="3" name="Content Placeholder 2"/>
          <p:cNvSpPr>
            <a:spLocks noGrp="1"/>
          </p:cNvSpPr>
          <p:nvPr>
            <p:ph idx="1"/>
          </p:nvPr>
        </p:nvSpPr>
        <p:spPr>
          <a:xfrm>
            <a:off x="1097280" y="1845733"/>
            <a:ext cx="10058400" cy="4424437"/>
          </a:xfrm>
        </p:spPr>
        <p:txBody>
          <a:bodyPr>
            <a:noAutofit/>
          </a:bodyPr>
          <a:lstStyle/>
          <a:p>
            <a:pPr>
              <a:lnSpc>
                <a:spcPct val="70000"/>
              </a:lnSpc>
              <a:buFont typeface="Wingdings" pitchFamily="2" charset="2"/>
              <a:buChar char="§"/>
            </a:pPr>
            <a:r>
              <a:rPr lang="en-US" sz="2200" dirty="0" smtClean="0"/>
              <a:t>Not listing assumptions prominently</a:t>
            </a:r>
          </a:p>
          <a:p>
            <a:pPr lvl="1">
              <a:lnSpc>
                <a:spcPct val="70000"/>
              </a:lnSpc>
              <a:buFont typeface="Wingdings" pitchFamily="2" charset="2"/>
              <a:buChar char="§"/>
            </a:pPr>
            <a:r>
              <a:rPr lang="en-US" sz="2200" dirty="0" smtClean="0"/>
              <a:t>The math is easy; it is all up to the assumptions</a:t>
            </a:r>
          </a:p>
          <a:p>
            <a:pPr lvl="1">
              <a:lnSpc>
                <a:spcPct val="70000"/>
              </a:lnSpc>
              <a:buFont typeface="Wingdings" pitchFamily="2" charset="2"/>
              <a:buChar char="§"/>
            </a:pPr>
            <a:r>
              <a:rPr lang="en-US" sz="2200" dirty="0" smtClean="0"/>
              <a:t>Be clear</a:t>
            </a:r>
          </a:p>
          <a:p>
            <a:pPr>
              <a:lnSpc>
                <a:spcPct val="70000"/>
              </a:lnSpc>
              <a:buFont typeface="Wingdings" pitchFamily="2" charset="2"/>
              <a:buChar char="§"/>
            </a:pPr>
            <a:r>
              <a:rPr lang="en-US" sz="2200" dirty="0" smtClean="0"/>
              <a:t>Not adjusting for one-time revenues and expenditures</a:t>
            </a:r>
          </a:p>
          <a:p>
            <a:pPr lvl="1">
              <a:lnSpc>
                <a:spcPct val="70000"/>
              </a:lnSpc>
              <a:buFont typeface="Wingdings" pitchFamily="2" charset="2"/>
              <a:buChar char="§"/>
            </a:pPr>
            <a:r>
              <a:rPr lang="en-US" sz="2200" dirty="0" smtClean="0"/>
              <a:t>Textbook adoption one year and not the other</a:t>
            </a:r>
          </a:p>
          <a:p>
            <a:pPr lvl="1">
              <a:lnSpc>
                <a:spcPct val="70000"/>
              </a:lnSpc>
              <a:buFont typeface="Wingdings" pitchFamily="2" charset="2"/>
              <a:buChar char="§"/>
            </a:pPr>
            <a:r>
              <a:rPr lang="en-US" sz="2200" dirty="0" smtClean="0"/>
              <a:t>One-time mandated cost revenue</a:t>
            </a:r>
          </a:p>
          <a:p>
            <a:pPr>
              <a:lnSpc>
                <a:spcPct val="70000"/>
              </a:lnSpc>
              <a:buFont typeface="Wingdings" pitchFamily="2" charset="2"/>
              <a:buChar char="§"/>
            </a:pPr>
            <a:r>
              <a:rPr lang="en-US" sz="2200" dirty="0" smtClean="0"/>
              <a:t>Not using updated enrollment/ADA projections for revenue and staffing</a:t>
            </a:r>
          </a:p>
          <a:p>
            <a:pPr>
              <a:lnSpc>
                <a:spcPct val="70000"/>
              </a:lnSpc>
              <a:buFont typeface="Wingdings" pitchFamily="2" charset="2"/>
              <a:buChar char="§"/>
            </a:pPr>
            <a:r>
              <a:rPr lang="en-US" sz="2200" dirty="0" smtClean="0"/>
              <a:t>Over-estimating property tax increases</a:t>
            </a:r>
          </a:p>
          <a:p>
            <a:pPr lvl="1">
              <a:lnSpc>
                <a:spcPct val="70000"/>
              </a:lnSpc>
              <a:buFont typeface="Wingdings" pitchFamily="2" charset="2"/>
              <a:buChar char="§"/>
            </a:pPr>
            <a:r>
              <a:rPr lang="en-US" sz="2200" dirty="0" smtClean="0"/>
              <a:t>Basic Aid and cash flow implications</a:t>
            </a:r>
          </a:p>
          <a:p>
            <a:pPr>
              <a:lnSpc>
                <a:spcPct val="70000"/>
              </a:lnSpc>
              <a:buFont typeface="Wingdings" pitchFamily="2" charset="2"/>
              <a:buChar char="§"/>
            </a:pPr>
            <a:r>
              <a:rPr lang="en-US" sz="2200" dirty="0" smtClean="0"/>
              <a:t>Padding budgets and ending up with too much budget savings</a:t>
            </a:r>
          </a:p>
          <a:p>
            <a:pPr>
              <a:lnSpc>
                <a:spcPct val="70000"/>
              </a:lnSpc>
              <a:buFont typeface="Wingdings" pitchFamily="2" charset="2"/>
              <a:buChar char="§"/>
            </a:pPr>
            <a:r>
              <a:rPr lang="en-US" sz="2200" dirty="0" smtClean="0"/>
              <a:t>“Fixing” the problem yourself by shaving costs or assuming things will be better without listing or discussing those critical changes</a:t>
            </a:r>
            <a:endParaRPr lang="en-US" sz="22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Extras For a Better Product</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
            </a:pPr>
            <a:r>
              <a:rPr lang="en-US" sz="2400" dirty="0" smtClean="0"/>
              <a:t>Add the third year out to reduce surprises</a:t>
            </a:r>
          </a:p>
          <a:p>
            <a:pPr lvl="1">
              <a:buFont typeface="Wingdings" pitchFamily="2" charset="2"/>
              <a:buChar char="§"/>
            </a:pPr>
            <a:r>
              <a:rPr lang="en-US" sz="2200" dirty="0" smtClean="0"/>
              <a:t>Many boards were shocked last May/June when they saw the bottom drop out of their budgets in 2018-19</a:t>
            </a:r>
          </a:p>
          <a:p>
            <a:pPr lvl="1">
              <a:buFont typeface="Wingdings" pitchFamily="2" charset="2"/>
              <a:buChar char="§"/>
            </a:pPr>
            <a:r>
              <a:rPr lang="en-US" sz="2200" dirty="0" smtClean="0"/>
              <a:t>Unless they had been shown current plus THREE, they had no idea things looked so grim once Prop 30 was projected to go away</a:t>
            </a:r>
          </a:p>
          <a:p>
            <a:pPr>
              <a:buFont typeface="Wingdings" pitchFamily="2" charset="2"/>
              <a:buChar char="§"/>
            </a:pPr>
            <a:r>
              <a:rPr lang="en-US" sz="2400" dirty="0" smtClean="0"/>
              <a:t>LCAP MYP</a:t>
            </a:r>
          </a:p>
          <a:p>
            <a:pPr>
              <a:buFont typeface="Wingdings" pitchFamily="2" charset="2"/>
              <a:buChar char="§"/>
            </a:pPr>
            <a:r>
              <a:rPr lang="en-US" sz="2400" dirty="0" smtClean="0"/>
              <a:t>Charts, graphs and summaries</a:t>
            </a:r>
            <a:endParaRPr lang="en-US" sz="24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tx1"/>
                </a:solidFill>
              </a:rPr>
              <a:t>LCAP MYP</a:t>
            </a:r>
            <a:endParaRPr lang="en-US" dirty="0">
              <a:solidFill>
                <a:schemeClr val="tx1"/>
              </a:solidFill>
            </a:endParaRPr>
          </a:p>
        </p:txBody>
      </p:sp>
      <p:sp>
        <p:nvSpPr>
          <p:cNvPr id="3" name="Content Placeholder 2"/>
          <p:cNvSpPr>
            <a:spLocks noGrp="1"/>
          </p:cNvSpPr>
          <p:nvPr>
            <p:ph idx="1"/>
          </p:nvPr>
        </p:nvSpPr>
        <p:spPr>
          <a:xfrm>
            <a:off x="1097280" y="1845734"/>
            <a:ext cx="10058400" cy="1368113"/>
          </a:xfrm>
        </p:spPr>
        <p:txBody>
          <a:bodyPr>
            <a:normAutofit/>
          </a:bodyPr>
          <a:lstStyle/>
          <a:p>
            <a:pPr>
              <a:buFont typeface="Wingdings" pitchFamily="2" charset="2"/>
              <a:buChar char="§"/>
            </a:pPr>
            <a:r>
              <a:rPr lang="en-US" sz="2400" dirty="0" smtClean="0"/>
              <a:t>Projecting supp/</a:t>
            </a:r>
            <a:r>
              <a:rPr lang="en-US" sz="2400" dirty="0" err="1" smtClean="0"/>
              <a:t>conc</a:t>
            </a:r>
            <a:r>
              <a:rPr lang="en-US" sz="2400" dirty="0" smtClean="0"/>
              <a:t> funds that have been spent and are to be spent to be sure meeting MPP</a:t>
            </a:r>
            <a:endParaRPr lang="en-US" sz="24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5" name="Picture 4"/>
          <p:cNvPicPr>
            <a:picLocks noChangeAspect="1"/>
          </p:cNvPicPr>
          <p:nvPr/>
        </p:nvPicPr>
        <p:blipFill>
          <a:blip r:embed="rId2"/>
          <a:stretch>
            <a:fillRect/>
          </a:stretch>
        </p:blipFill>
        <p:spPr>
          <a:xfrm>
            <a:off x="1921718" y="2711099"/>
            <a:ext cx="8409524" cy="3276341"/>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8387" y="263273"/>
            <a:ext cx="10058400" cy="1450757"/>
          </a:xfrm>
        </p:spPr>
        <p:txBody>
          <a:bodyPr/>
          <a:lstStyle/>
          <a:p>
            <a:r>
              <a:rPr lang="en-US" dirty="0" smtClean="0"/>
              <a:t>Charts, Graphs, Summaries</a:t>
            </a:r>
            <a:endParaRPr lang="en-US" dirty="0"/>
          </a:p>
        </p:txBody>
      </p:sp>
      <p:sp>
        <p:nvSpPr>
          <p:cNvPr id="3" name="Content Placeholder 2"/>
          <p:cNvSpPr>
            <a:spLocks noGrp="1"/>
          </p:cNvSpPr>
          <p:nvPr>
            <p:ph idx="1"/>
          </p:nvPr>
        </p:nvSpPr>
        <p:spPr>
          <a:xfrm>
            <a:off x="1097280" y="1845734"/>
            <a:ext cx="10058400" cy="601631"/>
          </a:xfrm>
        </p:spPr>
        <p:txBody>
          <a:bodyPr/>
          <a:lstStyle/>
          <a:p>
            <a:pPr>
              <a:buFont typeface="Wingdings" pitchFamily="2" charset="2"/>
              <a:buChar char="§"/>
            </a:pPr>
            <a:r>
              <a:rPr lang="en-US" sz="2400" dirty="0" smtClean="0"/>
              <a:t>Be clear on enrollment and ADA trends</a:t>
            </a:r>
            <a:endParaRPr lang="en-US" sz="24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5" name="Picture 4"/>
          <p:cNvPicPr>
            <a:picLocks noChangeAspect="1"/>
          </p:cNvPicPr>
          <p:nvPr/>
        </p:nvPicPr>
        <p:blipFill>
          <a:blip r:embed="rId2" cstate="print"/>
          <a:stretch>
            <a:fillRect/>
          </a:stretch>
        </p:blipFill>
        <p:spPr>
          <a:xfrm>
            <a:off x="249313" y="2579069"/>
            <a:ext cx="4523809" cy="2866667"/>
          </a:xfrm>
          <a:prstGeom prst="rect">
            <a:avLst/>
          </a:prstGeom>
        </p:spPr>
      </p:pic>
      <p:pic>
        <p:nvPicPr>
          <p:cNvPr id="6" name="Picture 5"/>
          <p:cNvPicPr>
            <a:picLocks noChangeAspect="1"/>
          </p:cNvPicPr>
          <p:nvPr/>
        </p:nvPicPr>
        <p:blipFill>
          <a:blip r:embed="rId3" cstate="print"/>
          <a:stretch>
            <a:fillRect/>
          </a:stretch>
        </p:blipFill>
        <p:spPr>
          <a:xfrm>
            <a:off x="3222812" y="2895832"/>
            <a:ext cx="4266629" cy="3355900"/>
          </a:xfrm>
          <a:prstGeom prst="rect">
            <a:avLst/>
          </a:prstGeom>
        </p:spPr>
      </p:pic>
      <p:graphicFrame>
        <p:nvGraphicFramePr>
          <p:cNvPr id="7" name="Chart 6"/>
          <p:cNvGraphicFramePr>
            <a:graphicFrameLocks/>
          </p:cNvGraphicFramePr>
          <p:nvPr>
            <p:extLst>
              <p:ext uri="{D42A27DB-BD31-4B8C-83A1-F6EECF244321}">
                <p14:modId xmlns:p14="http://schemas.microsoft.com/office/powerpoint/2010/main" val="2798720810"/>
              </p:ext>
            </p:extLst>
          </p:nvPr>
        </p:nvGraphicFramePr>
        <p:xfrm>
          <a:off x="7131430" y="1925894"/>
          <a:ext cx="4783455" cy="310896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97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Explaining the “Gap”</a:t>
            </a:r>
            <a:endParaRPr lang="en-US" dirty="0"/>
          </a:p>
        </p:txBody>
      </p:sp>
      <p:sp>
        <p:nvSpPr>
          <p:cNvPr id="3" name="Content Placeholder 2"/>
          <p:cNvSpPr>
            <a:spLocks noGrp="1"/>
          </p:cNvSpPr>
          <p:nvPr>
            <p:ph idx="1"/>
          </p:nvPr>
        </p:nvSpPr>
        <p:spPr>
          <a:xfrm>
            <a:off x="1097280" y="1845734"/>
            <a:ext cx="10058400" cy="615078"/>
          </a:xfrm>
        </p:spPr>
        <p:txBody>
          <a:bodyPr/>
          <a:lstStyle/>
          <a:p>
            <a:pPr>
              <a:buFont typeface="Wingdings" pitchFamily="2" charset="2"/>
              <a:buChar char="§"/>
            </a:pPr>
            <a:r>
              <a:rPr lang="en-US" sz="2400" dirty="0" smtClean="0"/>
              <a:t>Use a chart to explain LCFF funding</a:t>
            </a:r>
            <a:endParaRPr lang="en-US" sz="24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5" name="Picture 4"/>
          <p:cNvPicPr>
            <a:picLocks noChangeAspect="1"/>
          </p:cNvPicPr>
          <p:nvPr/>
        </p:nvPicPr>
        <p:blipFill>
          <a:blip r:embed="rId2" cstate="print"/>
          <a:stretch>
            <a:fillRect/>
          </a:stretch>
        </p:blipFill>
        <p:spPr>
          <a:xfrm>
            <a:off x="3586285" y="2299446"/>
            <a:ext cx="4952597" cy="4003153"/>
          </a:xfrm>
          <a:prstGeom prst="rect">
            <a:avLst/>
          </a:prstGeom>
        </p:spPr>
      </p:pic>
      <p:sp>
        <p:nvSpPr>
          <p:cNvPr id="6" name="Oval 5"/>
          <p:cNvSpPr/>
          <p:nvPr/>
        </p:nvSpPr>
        <p:spPr>
          <a:xfrm>
            <a:off x="7624482" y="2914523"/>
            <a:ext cx="719418" cy="743729"/>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rot="21291943">
            <a:off x="8196918" y="2578476"/>
            <a:ext cx="2285333" cy="1134963"/>
          </a:xfrm>
          <a:prstGeom prst="lef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a:solidFill>
                    <a:schemeClr val="accent1">
                      <a:shade val="50000"/>
                    </a:schemeClr>
                  </a:solidFill>
                </a:ln>
              </a:rPr>
              <a:t>Full Gap Funding</a:t>
            </a:r>
            <a:endParaRPr lang="en-US" dirty="0">
              <a:ln>
                <a:solidFill>
                  <a:schemeClr val="accent1">
                    <a:shade val="50000"/>
                  </a:schemeClr>
                </a:solidFill>
              </a:ln>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Have A Summary Budget to Discuss</a:t>
            </a:r>
            <a:endParaRPr lang="en-US" dirty="0"/>
          </a:p>
        </p:txBody>
      </p:sp>
      <p:sp>
        <p:nvSpPr>
          <p:cNvPr id="3" name="Content Placeholder 2"/>
          <p:cNvSpPr>
            <a:spLocks noGrp="1"/>
          </p:cNvSpPr>
          <p:nvPr>
            <p:ph idx="1"/>
          </p:nvPr>
        </p:nvSpPr>
        <p:spPr>
          <a:xfrm>
            <a:off x="1097280" y="1845733"/>
            <a:ext cx="10058400" cy="830231"/>
          </a:xfrm>
        </p:spPr>
        <p:txBody>
          <a:bodyPr>
            <a:normAutofit/>
          </a:bodyPr>
          <a:lstStyle/>
          <a:p>
            <a:pPr>
              <a:buFont typeface="Wingdings" pitchFamily="2" charset="2"/>
              <a:buChar char="§"/>
            </a:pPr>
            <a:r>
              <a:rPr lang="en-US" sz="2400" dirty="0" smtClean="0"/>
              <a:t>While we focus on Unrestricted, be sure the board and cabinet understand that categorical programs are part of the “General Fund”</a:t>
            </a:r>
            <a:endParaRPr lang="en-US" sz="24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5" name="Picture 4"/>
          <p:cNvPicPr>
            <a:picLocks noChangeAspect="1"/>
          </p:cNvPicPr>
          <p:nvPr/>
        </p:nvPicPr>
        <p:blipFill>
          <a:blip r:embed="rId2" cstate="print"/>
          <a:stretch>
            <a:fillRect/>
          </a:stretch>
        </p:blipFill>
        <p:spPr>
          <a:xfrm>
            <a:off x="2142160" y="2810077"/>
            <a:ext cx="7813959" cy="3122427"/>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Then Summarize the MYP </a:t>
            </a:r>
            <a:endParaRPr lang="en-US" dirty="0"/>
          </a:p>
        </p:txBody>
      </p:sp>
      <p:sp>
        <p:nvSpPr>
          <p:cNvPr id="3" name="Content Placeholder 2"/>
          <p:cNvSpPr>
            <a:spLocks noGrp="1"/>
          </p:cNvSpPr>
          <p:nvPr>
            <p:ph idx="1"/>
          </p:nvPr>
        </p:nvSpPr>
        <p:spPr>
          <a:xfrm>
            <a:off x="1097280" y="1845734"/>
            <a:ext cx="10058400" cy="547842"/>
          </a:xfrm>
        </p:spPr>
        <p:txBody>
          <a:bodyPr/>
          <a:lstStyle/>
          <a:p>
            <a:pPr>
              <a:buFont typeface="Wingdings" pitchFamily="2" charset="2"/>
              <a:buChar char="§"/>
            </a:pPr>
            <a:r>
              <a:rPr lang="en-US" sz="2400" dirty="0" smtClean="0"/>
              <a:t>Highlight surplus/(deficit) and ending fund balance</a:t>
            </a:r>
            <a:endParaRPr lang="en-US" sz="24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5" name="Picture 4"/>
          <p:cNvPicPr>
            <a:picLocks noChangeAspect="1"/>
          </p:cNvPicPr>
          <p:nvPr/>
        </p:nvPicPr>
        <p:blipFill>
          <a:blip r:embed="rId2" cstate="print"/>
          <a:stretch>
            <a:fillRect/>
          </a:stretch>
        </p:blipFill>
        <p:spPr>
          <a:xfrm>
            <a:off x="1815353" y="2499091"/>
            <a:ext cx="8229600" cy="3184405"/>
          </a:xfrm>
          <a:prstGeom prst="rect">
            <a:avLst/>
          </a:prstGeom>
        </p:spPr>
      </p:pic>
      <p:sp>
        <p:nvSpPr>
          <p:cNvPr id="6" name="Oval 5"/>
          <p:cNvSpPr/>
          <p:nvPr/>
        </p:nvSpPr>
        <p:spPr>
          <a:xfrm>
            <a:off x="8508989" y="4929500"/>
            <a:ext cx="1794340" cy="753996"/>
          </a:xfrm>
          <a:prstGeom prst="ellipse">
            <a:avLst/>
          </a:prstGeom>
          <a:noFill/>
          <a:ln w="381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Sacramento Section Contributors	</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
            </a:pPr>
            <a:r>
              <a:rPr lang="en-US" sz="2400" dirty="0" smtClean="0"/>
              <a:t>Catherine Hawes, Sutter County Superintendent of Schools</a:t>
            </a:r>
          </a:p>
          <a:p>
            <a:pPr>
              <a:buFont typeface="Wingdings" pitchFamily="2" charset="2"/>
              <a:buChar char="§"/>
            </a:pPr>
            <a:r>
              <a:rPr lang="en-US" sz="2400" dirty="0" smtClean="0"/>
              <a:t>Terri Ryland, Ryland </a:t>
            </a:r>
            <a:r>
              <a:rPr lang="en-US" sz="2400" dirty="0" smtClean="0">
                <a:solidFill>
                  <a:srgbClr val="2AC47B"/>
                </a:solidFill>
              </a:rPr>
              <a:t>|</a:t>
            </a:r>
            <a:r>
              <a:rPr lang="en-US" sz="2400" dirty="0" smtClean="0"/>
              <a:t> School Business Consulting</a:t>
            </a:r>
          </a:p>
          <a:p>
            <a:pPr>
              <a:buFont typeface="Wingdings" pitchFamily="2" charset="2"/>
              <a:buChar char="§"/>
            </a:pPr>
            <a:r>
              <a:rPr lang="en-US" sz="2400" dirty="0" smtClean="0"/>
              <a:t>Jennifer Stahlheber, Sutter County Superintendent of Schools</a:t>
            </a:r>
          </a:p>
          <a:p>
            <a:pPr>
              <a:buFont typeface="Wingdings" pitchFamily="2" charset="2"/>
              <a:buChar char="§"/>
            </a:pPr>
            <a:endParaRPr lang="en-US" sz="2400" dirty="0"/>
          </a:p>
        </p:txBody>
      </p:sp>
      <p:sp>
        <p:nvSpPr>
          <p:cNvPr id="5" name="Footer Placeholder 4"/>
          <p:cNvSpPr>
            <a:spLocks noGrp="1"/>
          </p:cNvSpPr>
          <p:nvPr>
            <p:ph type="ftr" sz="quarter" idx="11"/>
          </p:nvPr>
        </p:nvSpPr>
        <p:spPr/>
        <p:txBody>
          <a:bodyPr/>
          <a:lstStyle/>
          <a:p>
            <a:r>
              <a:rPr lang="en-US" sz="1100" dirty="0"/>
              <a:t>2017 CASBO Annual Conference &amp; California School Business Expo</a:t>
            </a:r>
          </a:p>
        </p:txBody>
      </p:sp>
    </p:spTree>
    <p:extLst>
      <p:ext uri="{BB962C8B-B14F-4D97-AF65-F5344CB8AC3E}">
        <p14:creationId xmlns:p14="http://schemas.microsoft.com/office/powerpoint/2010/main" val="41036957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Rates and Assumptions</a:t>
            </a:r>
            <a:endParaRPr lang="en-US" dirty="0"/>
          </a:p>
        </p:txBody>
      </p:sp>
      <p:sp>
        <p:nvSpPr>
          <p:cNvPr id="3" name="Content Placeholder 2"/>
          <p:cNvSpPr>
            <a:spLocks noGrp="1"/>
          </p:cNvSpPr>
          <p:nvPr>
            <p:ph idx="1"/>
          </p:nvPr>
        </p:nvSpPr>
        <p:spPr>
          <a:xfrm>
            <a:off x="1097280" y="1845733"/>
            <a:ext cx="10058400" cy="1596713"/>
          </a:xfrm>
        </p:spPr>
        <p:txBody>
          <a:bodyPr>
            <a:normAutofit/>
          </a:bodyPr>
          <a:lstStyle/>
          <a:p>
            <a:pPr>
              <a:buFont typeface="Wingdings" pitchFamily="2" charset="2"/>
              <a:buChar char="§"/>
            </a:pPr>
            <a:r>
              <a:rPr lang="en-US" sz="2400" dirty="0" smtClean="0"/>
              <a:t>Showing the changes between periods, sometimes significant changes such as the gap funding change this year, reminds everyone of the fluid nature of our budgets</a:t>
            </a:r>
          </a:p>
          <a:p>
            <a:pPr lvl="1">
              <a:buFont typeface="Wingdings" pitchFamily="2" charset="2"/>
              <a:buChar char="§"/>
            </a:pPr>
            <a:r>
              <a:rPr lang="en-US" sz="2200" dirty="0" smtClean="0"/>
              <a:t>This helps explain why our numbers are always “wrong”!</a:t>
            </a:r>
            <a:endParaRPr lang="en-US" sz="22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2050" name="Picture 2"/>
          <p:cNvPicPr>
            <a:picLocks noChangeAspect="1" noChangeArrowheads="1"/>
          </p:cNvPicPr>
          <p:nvPr/>
        </p:nvPicPr>
        <p:blipFill>
          <a:blip r:embed="rId2" cstate="print"/>
          <a:srcRect/>
          <a:stretch>
            <a:fillRect/>
          </a:stretch>
        </p:blipFill>
        <p:spPr bwMode="auto">
          <a:xfrm>
            <a:off x="2245660" y="3522267"/>
            <a:ext cx="6911882" cy="2726133"/>
          </a:xfrm>
          <a:prstGeom prst="rect">
            <a:avLst/>
          </a:prstGeom>
          <a:noFill/>
          <a:ln w="9525">
            <a:noFill/>
            <a:miter lim="800000"/>
            <a:headEnd/>
            <a:tailEnd/>
          </a:ln>
        </p:spPr>
      </p:pic>
      <p:sp>
        <p:nvSpPr>
          <p:cNvPr id="7" name="Oval 6"/>
          <p:cNvSpPr/>
          <p:nvPr/>
        </p:nvSpPr>
        <p:spPr>
          <a:xfrm>
            <a:off x="7611036" y="5042647"/>
            <a:ext cx="1183341" cy="6320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966448" y="4993341"/>
            <a:ext cx="1183341" cy="63201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Analyze the Change Between Periods</a:t>
            </a:r>
            <a:endParaRPr lang="en-US" dirty="0"/>
          </a:p>
        </p:txBody>
      </p:sp>
      <p:sp>
        <p:nvSpPr>
          <p:cNvPr id="3" name="Content Placeholder 2"/>
          <p:cNvSpPr>
            <a:spLocks noGrp="1"/>
          </p:cNvSpPr>
          <p:nvPr>
            <p:ph idx="1"/>
          </p:nvPr>
        </p:nvSpPr>
        <p:spPr>
          <a:xfrm>
            <a:off x="1097280" y="2864759"/>
            <a:ext cx="4025865" cy="2467626"/>
          </a:xfrm>
        </p:spPr>
        <p:txBody>
          <a:bodyPr>
            <a:normAutofit/>
          </a:bodyPr>
          <a:lstStyle/>
          <a:p>
            <a:pPr algn="ctr">
              <a:buFont typeface="Wingdings" pitchFamily="2" charset="2"/>
              <a:buChar char="§"/>
            </a:pPr>
            <a:r>
              <a:rPr lang="en-US" sz="2400" dirty="0" smtClean="0"/>
              <a:t>Being able to explain the changes will assure yourself that you understand and confirm that the numbers are solid</a:t>
            </a:r>
            <a:endParaRPr lang="en-US" sz="24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599" y="1954060"/>
            <a:ext cx="5184425" cy="42315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PERS and STRS Changes Must Be Clear</a:t>
            </a:r>
            <a:endParaRPr lang="en-US" dirty="0"/>
          </a:p>
        </p:txBody>
      </p:sp>
      <p:sp>
        <p:nvSpPr>
          <p:cNvPr id="3" name="Content Placeholder 2"/>
          <p:cNvSpPr>
            <a:spLocks noGrp="1"/>
          </p:cNvSpPr>
          <p:nvPr>
            <p:ph idx="1"/>
          </p:nvPr>
        </p:nvSpPr>
        <p:spPr>
          <a:xfrm>
            <a:off x="1097280" y="1845734"/>
            <a:ext cx="10058400" cy="1273984"/>
          </a:xfrm>
        </p:spPr>
        <p:txBody>
          <a:bodyPr/>
          <a:lstStyle/>
          <a:p>
            <a:pPr>
              <a:buFont typeface="Wingdings" pitchFamily="2" charset="2"/>
              <a:buChar char="§"/>
            </a:pPr>
            <a:r>
              <a:rPr lang="en-US" sz="2400" dirty="0" smtClean="0"/>
              <a:t>Keep the updated rates in front of the board and unions</a:t>
            </a:r>
          </a:p>
          <a:p>
            <a:pPr lvl="1">
              <a:buFont typeface="Wingdings" pitchFamily="2" charset="2"/>
              <a:buChar char="§"/>
            </a:pPr>
            <a:r>
              <a:rPr lang="en-US" sz="2200" dirty="0" smtClean="0"/>
              <a:t>Total compensation is increasing dramatically</a:t>
            </a:r>
            <a:endParaRPr lang="en-US" sz="22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4259317"/>
              </p:ext>
            </p:extLst>
          </p:nvPr>
        </p:nvGraphicFramePr>
        <p:xfrm>
          <a:off x="1540701" y="2868706"/>
          <a:ext cx="8813535" cy="3256521"/>
        </p:xfrm>
        <a:graphic>
          <a:graphicData uri="http://schemas.openxmlformats.org/drawingml/2006/table">
            <a:tbl>
              <a:tblPr/>
              <a:tblGrid>
                <a:gridCol w="1381833">
                  <a:extLst>
                    <a:ext uri="{9D8B030D-6E8A-4147-A177-3AD203B41FA5}">
                      <a16:colId xmlns:a16="http://schemas.microsoft.com/office/drawing/2014/main" val="20000"/>
                    </a:ext>
                  </a:extLst>
                </a:gridCol>
                <a:gridCol w="1114755">
                  <a:extLst>
                    <a:ext uri="{9D8B030D-6E8A-4147-A177-3AD203B41FA5}">
                      <a16:colId xmlns:a16="http://schemas.microsoft.com/office/drawing/2014/main" val="20001"/>
                    </a:ext>
                  </a:extLst>
                </a:gridCol>
                <a:gridCol w="1052825">
                  <a:extLst>
                    <a:ext uri="{9D8B030D-6E8A-4147-A177-3AD203B41FA5}">
                      <a16:colId xmlns:a16="http://schemas.microsoft.com/office/drawing/2014/main" val="20002"/>
                    </a:ext>
                  </a:extLst>
                </a:gridCol>
                <a:gridCol w="1052825">
                  <a:extLst>
                    <a:ext uri="{9D8B030D-6E8A-4147-A177-3AD203B41FA5}">
                      <a16:colId xmlns:a16="http://schemas.microsoft.com/office/drawing/2014/main" val="20003"/>
                    </a:ext>
                  </a:extLst>
                </a:gridCol>
                <a:gridCol w="1114755">
                  <a:extLst>
                    <a:ext uri="{9D8B030D-6E8A-4147-A177-3AD203B41FA5}">
                      <a16:colId xmlns:a16="http://schemas.microsoft.com/office/drawing/2014/main" val="20004"/>
                    </a:ext>
                  </a:extLst>
                </a:gridCol>
                <a:gridCol w="1114755">
                  <a:extLst>
                    <a:ext uri="{9D8B030D-6E8A-4147-A177-3AD203B41FA5}">
                      <a16:colId xmlns:a16="http://schemas.microsoft.com/office/drawing/2014/main" val="20005"/>
                    </a:ext>
                  </a:extLst>
                </a:gridCol>
                <a:gridCol w="1114755">
                  <a:extLst>
                    <a:ext uri="{9D8B030D-6E8A-4147-A177-3AD203B41FA5}">
                      <a16:colId xmlns:a16="http://schemas.microsoft.com/office/drawing/2014/main" val="20006"/>
                    </a:ext>
                  </a:extLst>
                </a:gridCol>
                <a:gridCol w="867032">
                  <a:extLst>
                    <a:ext uri="{9D8B030D-6E8A-4147-A177-3AD203B41FA5}">
                      <a16:colId xmlns:a16="http://schemas.microsoft.com/office/drawing/2014/main" val="20007"/>
                    </a:ext>
                  </a:extLst>
                </a:gridCol>
              </a:tblGrid>
              <a:tr h="250869">
                <a:tc gridSpan="8">
                  <a:txBody>
                    <a:bodyPr/>
                    <a:lstStyle/>
                    <a:p>
                      <a:pPr algn="ctr" fontAlgn="b"/>
                      <a:r>
                        <a:rPr lang="en-US" sz="1100" b="1" i="0" u="none" strike="noStrike" dirty="0" err="1">
                          <a:solidFill>
                            <a:srgbClr val="000000"/>
                          </a:solidFill>
                          <a:effectLst/>
                          <a:latin typeface="Calibri" panose="020F0502020204030204" pitchFamily="34" charset="0"/>
                        </a:rPr>
                        <a:t>CalSTRS</a:t>
                      </a:r>
                      <a:r>
                        <a:rPr lang="en-US" sz="1100" b="1" i="0" u="none" strike="noStrike" dirty="0">
                          <a:solidFill>
                            <a:srgbClr val="000000"/>
                          </a:solidFill>
                          <a:effectLst/>
                          <a:latin typeface="Calibri" panose="020F0502020204030204" pitchFamily="34" charset="0"/>
                        </a:rPr>
                        <a:t> Rates per EC§ 22901.7 and 22950.5</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77846">
                <a:tc>
                  <a:txBody>
                    <a:bodyPr/>
                    <a:lstStyle/>
                    <a:p>
                      <a:pPr algn="ctr" fontAlgn="b"/>
                      <a:r>
                        <a:rPr lang="en-US" sz="11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2014-15 Actual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2015-16 Actual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2016-17 Actual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2017-18 Projected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2018-19 Projected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2019-20 Projected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2020-21 Projected</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1"/>
                  </a:ext>
                </a:extLst>
              </a:tr>
              <a:tr h="238923">
                <a:tc>
                  <a:txBody>
                    <a:bodyPr/>
                    <a:lstStyle/>
                    <a:p>
                      <a:pPr algn="l" fontAlgn="b"/>
                      <a:r>
                        <a:rPr lang="en-US" sz="1100" b="0" i="0" u="none" strike="noStrike">
                          <a:solidFill>
                            <a:srgbClr val="000000"/>
                          </a:solidFill>
                          <a:effectLst/>
                          <a:latin typeface="Calibri" panose="020F0502020204030204" pitchFamily="34" charset="0"/>
                        </a:rPr>
                        <a:t>Employer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8.880%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10.73%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12.58%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14.43%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16.28%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38923">
                <a:tc>
                  <a:txBody>
                    <a:bodyPr/>
                    <a:lstStyle/>
                    <a:p>
                      <a:pPr algn="l" fontAlgn="b"/>
                      <a:r>
                        <a:rPr lang="en-US" sz="1100" b="0" i="0" u="none" strike="noStrike">
                          <a:solidFill>
                            <a:srgbClr val="000000"/>
                          </a:solidFill>
                          <a:effectLst/>
                          <a:latin typeface="Calibri" panose="020F0502020204030204" pitchFamily="34" charset="0"/>
                        </a:rPr>
                        <a:t>Member (2% at 60)</a:t>
                      </a: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100" b="0" i="0" u="none" strike="noStrike">
                          <a:solidFill>
                            <a:srgbClr val="000000"/>
                          </a:solidFill>
                          <a:effectLst/>
                          <a:latin typeface="Calibri" panose="020F0502020204030204" pitchFamily="34" charset="0"/>
                        </a:rPr>
                        <a:t>8.150%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dirty="0">
                          <a:solidFill>
                            <a:srgbClr val="000000"/>
                          </a:solidFill>
                          <a:effectLst/>
                          <a:latin typeface="Calibri" panose="020F0502020204030204" pitchFamily="34" charset="0"/>
                        </a:rPr>
                        <a:t>9.20%</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10.25%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10.25%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10.25%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10.25%</a:t>
                      </a: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100" b="0" i="0" u="none" strike="noStrike">
                          <a:solidFill>
                            <a:srgbClr val="000000"/>
                          </a:solidFill>
                          <a:effectLst/>
                          <a:latin typeface="Calibri" panose="020F0502020204030204" pitchFamily="34" charset="0"/>
                        </a:rPr>
                        <a:t>10.25%</a:t>
                      </a:r>
                    </a:p>
                  </a:txBody>
                  <a:tcPr marL="0" marR="0" marT="0"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0003"/>
                  </a:ext>
                </a:extLst>
              </a:tr>
              <a:tr h="250869">
                <a:tc>
                  <a:txBody>
                    <a:bodyPr/>
                    <a:lstStyle/>
                    <a:p>
                      <a:pPr algn="l" fontAlgn="b"/>
                      <a:r>
                        <a:rPr lang="en-US" sz="1100" b="0" i="0" u="none" strike="noStrike">
                          <a:solidFill>
                            <a:srgbClr val="000000"/>
                          </a:solidFill>
                          <a:effectLst/>
                          <a:latin typeface="Calibri" panose="020F0502020204030204" pitchFamily="34" charset="0"/>
                        </a:rPr>
                        <a:t>Member (2% at 62)</a:t>
                      </a:r>
                    </a:p>
                  </a:txBody>
                  <a:tcPr marL="0" marR="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8.150%</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8.56%</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9.205%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9.205%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9.205%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9.205%</a:t>
                      </a: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9.205%</a:t>
                      </a:r>
                    </a:p>
                  </a:txBody>
                  <a:tcPr marL="0" marR="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238923">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1" i="1" u="none" strike="noStrike">
                          <a:solidFill>
                            <a:srgbClr val="000000"/>
                          </a:solidFill>
                          <a:effectLst/>
                          <a:latin typeface="Calibri" panose="020F0502020204030204" pitchFamily="34" charset="0"/>
                        </a:rPr>
                        <a:t>increase</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4D79B"/>
                    </a:solidFill>
                  </a:tcPr>
                </a:tc>
                <a:tc>
                  <a:txBody>
                    <a:bodyPr/>
                    <a:lstStyle/>
                    <a:p>
                      <a:pPr algn="r" fontAlgn="b"/>
                      <a:r>
                        <a:rPr lang="en-US" sz="1100" b="1" i="1" u="none" strike="noStrike">
                          <a:solidFill>
                            <a:srgbClr val="000000"/>
                          </a:solidFill>
                          <a:effectLst/>
                          <a:latin typeface="Calibri" panose="020F0502020204030204" pitchFamily="34" charset="0"/>
                        </a:rPr>
                        <a:t>1.85%</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4D79B"/>
                    </a:solidFill>
                  </a:tcPr>
                </a:tc>
                <a:tc>
                  <a:txBody>
                    <a:bodyPr/>
                    <a:lstStyle/>
                    <a:p>
                      <a:pPr algn="r" fontAlgn="b"/>
                      <a:r>
                        <a:rPr lang="en-US" sz="1100" b="1" i="1" u="none" strike="noStrike">
                          <a:solidFill>
                            <a:srgbClr val="000000"/>
                          </a:solidFill>
                          <a:effectLst/>
                          <a:latin typeface="Calibri" panose="020F0502020204030204" pitchFamily="34" charset="0"/>
                        </a:rPr>
                        <a:t>1.85%</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4D79B"/>
                    </a:solidFill>
                  </a:tcPr>
                </a:tc>
                <a:tc>
                  <a:txBody>
                    <a:bodyPr/>
                    <a:lstStyle/>
                    <a:p>
                      <a:pPr algn="r" fontAlgn="b"/>
                      <a:r>
                        <a:rPr lang="en-US" sz="1100" b="1" i="1" u="none" strike="noStrike">
                          <a:solidFill>
                            <a:srgbClr val="000000"/>
                          </a:solidFill>
                          <a:effectLst/>
                          <a:latin typeface="Calibri" panose="020F0502020204030204" pitchFamily="34" charset="0"/>
                        </a:rPr>
                        <a:t>1.85%</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4D79B"/>
                    </a:solidFill>
                  </a:tcPr>
                </a:tc>
                <a:tc>
                  <a:txBody>
                    <a:bodyPr/>
                    <a:lstStyle/>
                    <a:p>
                      <a:pPr algn="r" fontAlgn="b"/>
                      <a:r>
                        <a:rPr lang="en-US" sz="1100" b="1" i="1" u="none" strike="noStrike">
                          <a:solidFill>
                            <a:srgbClr val="000000"/>
                          </a:solidFill>
                          <a:effectLst/>
                          <a:latin typeface="Calibri" panose="020F0502020204030204" pitchFamily="34" charset="0"/>
                        </a:rPr>
                        <a:t>1.85%</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4D79B"/>
                    </a:solidFill>
                  </a:tcPr>
                </a:tc>
                <a:tc>
                  <a:txBody>
                    <a:bodyPr/>
                    <a:lstStyle/>
                    <a:p>
                      <a:pPr algn="r" fontAlgn="b"/>
                      <a:r>
                        <a:rPr lang="en-US" sz="1100" b="1" i="1" u="none" strike="noStrike">
                          <a:solidFill>
                            <a:srgbClr val="000000"/>
                          </a:solidFill>
                          <a:effectLst/>
                          <a:latin typeface="Calibri" panose="020F0502020204030204" pitchFamily="34" charset="0"/>
                        </a:rPr>
                        <a:t>0.97%</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4D79B"/>
                    </a:solidFill>
                  </a:tcPr>
                </a:tc>
                <a:tc>
                  <a:txBody>
                    <a:bodyPr/>
                    <a:lstStyle/>
                    <a:p>
                      <a:pPr algn="r" fontAlgn="b"/>
                      <a:r>
                        <a:rPr lang="en-US" sz="1100" b="1" i="1" u="none" strike="noStrike">
                          <a:solidFill>
                            <a:srgbClr val="000000"/>
                          </a:solidFill>
                          <a:effectLst/>
                          <a:latin typeface="Calibri" panose="020F0502020204030204" pitchFamily="34" charset="0"/>
                        </a:rPr>
                        <a:t>0.97%</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4D79B"/>
                    </a:solidFill>
                  </a:tcPr>
                </a:tc>
                <a:extLst>
                  <a:ext uri="{0D108BD9-81ED-4DB2-BD59-A6C34878D82A}">
                    <a16:rowId xmlns:a16="http://schemas.microsoft.com/office/drawing/2014/main" val="10005"/>
                  </a:ext>
                </a:extLst>
              </a:tr>
              <a:tr h="250869">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dirty="0">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1100" b="0" i="0" u="none" strike="noStrike">
                        <a:solidFill>
                          <a:srgbClr val="000000"/>
                        </a:solidFill>
                        <a:effectLst/>
                        <a:latin typeface="Calibri" panose="020F0502020204030204" pitchFamily="34" charset="0"/>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6265">
                <a:tc gridSpan="8">
                  <a:txBody>
                    <a:bodyPr/>
                    <a:lstStyle/>
                    <a:p>
                      <a:pPr algn="ctr" fontAlgn="b"/>
                      <a:r>
                        <a:rPr lang="en-US" sz="1100" b="1" i="0" u="none" strike="noStrike">
                          <a:solidFill>
                            <a:srgbClr val="000000"/>
                          </a:solidFill>
                          <a:effectLst/>
                          <a:latin typeface="Calibri" panose="020F0502020204030204" pitchFamily="34" charset="0"/>
                        </a:rPr>
                        <a:t>CalPERS Actual and Projected Rates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477846">
                <a:tc>
                  <a:txBody>
                    <a:bodyPr/>
                    <a:lstStyle/>
                    <a:p>
                      <a:pPr algn="ctr" fontAlgn="b"/>
                      <a:r>
                        <a:rPr lang="en-US" sz="1100" b="1"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2014-15 Actual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2015-16 Actual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2016-17 Actual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2017-18 Projected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2018-19 Projected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dirty="0">
                          <a:solidFill>
                            <a:srgbClr val="000000"/>
                          </a:solidFill>
                          <a:effectLst/>
                          <a:latin typeface="Calibri" panose="020F0502020204030204" pitchFamily="34" charset="0"/>
                        </a:rPr>
                        <a:t>2019-20 Projected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tc>
                  <a:txBody>
                    <a:bodyPr/>
                    <a:lstStyle/>
                    <a:p>
                      <a:pPr algn="ctr" fontAlgn="b"/>
                      <a:r>
                        <a:rPr lang="en-US" sz="1100" b="0" i="0" u="none" strike="noStrike">
                          <a:solidFill>
                            <a:srgbClr val="000000"/>
                          </a:solidFill>
                          <a:effectLst/>
                          <a:latin typeface="Calibri" panose="020F0502020204030204" pitchFamily="34" charset="0"/>
                        </a:rPr>
                        <a:t>2020-21 Projected</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CE6F1"/>
                    </a:solidFill>
                  </a:tcPr>
                </a:tc>
                <a:extLst>
                  <a:ext uri="{0D108BD9-81ED-4DB2-BD59-A6C34878D82A}">
                    <a16:rowId xmlns:a16="http://schemas.microsoft.com/office/drawing/2014/main" val="10008"/>
                  </a:ext>
                </a:extLst>
              </a:tr>
              <a:tr h="296265">
                <a:tc>
                  <a:txBody>
                    <a:bodyPr/>
                    <a:lstStyle/>
                    <a:p>
                      <a:pPr algn="l" fontAlgn="b"/>
                      <a:r>
                        <a:rPr lang="en-US" sz="1100" b="0" i="0" u="none" strike="noStrike">
                          <a:solidFill>
                            <a:srgbClr val="000000"/>
                          </a:solidFill>
                          <a:effectLst/>
                          <a:latin typeface="Calibri" panose="020F0502020204030204" pitchFamily="34" charset="0"/>
                        </a:rPr>
                        <a:t>Employer</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11.771%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11.85%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13.05%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16.60%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18.20%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19.90%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100" b="0" i="0" u="none" strike="noStrike">
                          <a:solidFill>
                            <a:srgbClr val="000000"/>
                          </a:solidFill>
                          <a:effectLst/>
                          <a:latin typeface="Calibri" panose="020F0502020204030204" pitchFamily="34" charset="0"/>
                        </a:rPr>
                        <a:t>20.40%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38923">
                <a:tc>
                  <a:txBody>
                    <a:bodyPr/>
                    <a:lstStyle/>
                    <a:p>
                      <a:pPr algn="l" fontAlgn="b"/>
                      <a:r>
                        <a:rPr lang="en-US" sz="1100" b="0" i="0" u="none" strike="noStrike">
                          <a:solidFill>
                            <a:srgbClr val="000000"/>
                          </a:solidFill>
                          <a:effectLst/>
                          <a:latin typeface="Calibri" panose="020F0502020204030204" pitchFamily="34" charset="0"/>
                        </a:rPr>
                        <a:t> </a:t>
                      </a:r>
                    </a:p>
                  </a:txBody>
                  <a:tcPr marL="0" marR="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r" fontAlgn="b"/>
                      <a:r>
                        <a:rPr lang="en-US" sz="1100" b="1" i="1" u="none" strike="noStrike">
                          <a:solidFill>
                            <a:srgbClr val="000000"/>
                          </a:solidFill>
                          <a:effectLst/>
                          <a:latin typeface="Calibri" panose="020F0502020204030204" pitchFamily="34" charset="0"/>
                        </a:rPr>
                        <a:t>Increase</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4D79B"/>
                    </a:solidFill>
                  </a:tcPr>
                </a:tc>
                <a:tc>
                  <a:txBody>
                    <a:bodyPr/>
                    <a:lstStyle/>
                    <a:p>
                      <a:pPr algn="r" fontAlgn="b"/>
                      <a:r>
                        <a:rPr lang="en-US" sz="1100" b="1" i="1" u="none" strike="noStrike">
                          <a:solidFill>
                            <a:srgbClr val="000000"/>
                          </a:solidFill>
                          <a:effectLst/>
                          <a:latin typeface="Calibri" panose="020F0502020204030204" pitchFamily="34" charset="0"/>
                        </a:rPr>
                        <a:t>0.079%</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4D79B"/>
                    </a:solidFill>
                  </a:tcPr>
                </a:tc>
                <a:tc>
                  <a:txBody>
                    <a:bodyPr/>
                    <a:lstStyle/>
                    <a:p>
                      <a:pPr algn="r" fontAlgn="b"/>
                      <a:r>
                        <a:rPr lang="en-US" sz="1100" b="1" i="1" u="none" strike="noStrike">
                          <a:solidFill>
                            <a:srgbClr val="000000"/>
                          </a:solidFill>
                          <a:effectLst/>
                          <a:latin typeface="Calibri" panose="020F0502020204030204" pitchFamily="34" charset="0"/>
                        </a:rPr>
                        <a:t>1.200%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4D79B"/>
                    </a:solidFill>
                  </a:tcPr>
                </a:tc>
                <a:tc>
                  <a:txBody>
                    <a:bodyPr/>
                    <a:lstStyle/>
                    <a:p>
                      <a:pPr algn="r" fontAlgn="b"/>
                      <a:r>
                        <a:rPr lang="en-US" sz="1100" b="1" i="1" u="none" strike="noStrike">
                          <a:solidFill>
                            <a:srgbClr val="000000"/>
                          </a:solidFill>
                          <a:effectLst/>
                          <a:latin typeface="Calibri" panose="020F0502020204030204" pitchFamily="34" charset="0"/>
                        </a:rPr>
                        <a:t>3.550%</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4D79B"/>
                    </a:solidFill>
                  </a:tcPr>
                </a:tc>
                <a:tc>
                  <a:txBody>
                    <a:bodyPr/>
                    <a:lstStyle/>
                    <a:p>
                      <a:pPr algn="r" fontAlgn="b"/>
                      <a:r>
                        <a:rPr lang="en-US" sz="1100" b="1" i="1" u="none" strike="noStrike">
                          <a:solidFill>
                            <a:srgbClr val="000000"/>
                          </a:solidFill>
                          <a:effectLst/>
                          <a:latin typeface="Calibri" panose="020F0502020204030204" pitchFamily="34" charset="0"/>
                        </a:rPr>
                        <a:t>1.600%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4D79B"/>
                    </a:solidFill>
                  </a:tcPr>
                </a:tc>
                <a:tc>
                  <a:txBody>
                    <a:bodyPr/>
                    <a:lstStyle/>
                    <a:p>
                      <a:pPr algn="r" fontAlgn="b"/>
                      <a:r>
                        <a:rPr lang="en-US" sz="1100" b="1" i="1" u="none" strike="noStrike">
                          <a:solidFill>
                            <a:srgbClr val="000000"/>
                          </a:solidFill>
                          <a:effectLst/>
                          <a:latin typeface="Calibri" panose="020F0502020204030204" pitchFamily="34" charset="0"/>
                        </a:rPr>
                        <a:t>1.700%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4D79B"/>
                    </a:solidFill>
                  </a:tcPr>
                </a:tc>
                <a:tc>
                  <a:txBody>
                    <a:bodyPr/>
                    <a:lstStyle/>
                    <a:p>
                      <a:pPr algn="r" fontAlgn="b"/>
                      <a:r>
                        <a:rPr lang="en-US" sz="1100" b="1" i="1" u="none" strike="noStrike" dirty="0">
                          <a:solidFill>
                            <a:srgbClr val="000000"/>
                          </a:solidFill>
                          <a:effectLst/>
                          <a:latin typeface="Calibri" panose="020F0502020204030204" pitchFamily="34" charset="0"/>
                        </a:rPr>
                        <a:t>0.500%</a:t>
                      </a:r>
                    </a:p>
                  </a:txBody>
                  <a:tcPr marL="0" marR="0" marT="0" marB="0" anchor="b">
                    <a:lnL>
                      <a:noFill/>
                    </a:lnL>
                    <a:lnR>
                      <a:noFill/>
                    </a:lnR>
                    <a:lnT w="12700" cap="flat" cmpd="sng" algn="ctr">
                      <a:solidFill>
                        <a:srgbClr val="000000"/>
                      </a:solidFill>
                      <a:prstDash val="solid"/>
                      <a:round/>
                      <a:headEnd type="none" w="med" len="med"/>
                      <a:tailEnd type="none" w="med" len="med"/>
                    </a:lnT>
                    <a:lnB>
                      <a:noFill/>
                    </a:lnB>
                    <a:solidFill>
                      <a:srgbClr val="C4D79B"/>
                    </a:solidFill>
                  </a:tcPr>
                </a:tc>
                <a:extLst>
                  <a:ext uri="{0D108BD9-81ED-4DB2-BD59-A6C34878D82A}">
                    <a16:rowId xmlns:a16="http://schemas.microsoft.com/office/drawing/2014/main" val="10010"/>
                  </a:ext>
                </a:extLst>
              </a:tr>
            </a:tbl>
          </a:graphicData>
        </a:graphic>
      </p:graphicFrame>
      <p:sp>
        <p:nvSpPr>
          <p:cNvPr id="6" name="Curved Up Arrow 5"/>
          <p:cNvSpPr/>
          <p:nvPr/>
        </p:nvSpPr>
        <p:spPr>
          <a:xfrm>
            <a:off x="5947468" y="4588328"/>
            <a:ext cx="1240972" cy="424542"/>
          </a:xfrm>
          <a:prstGeom prst="curvedUpArrow">
            <a:avLst/>
          </a:prstGeom>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Compare STRS/PERS Current to Future</a:t>
            </a:r>
            <a:endParaRPr lang="en-US" dirty="0"/>
          </a:p>
        </p:txBody>
      </p:sp>
      <p:sp>
        <p:nvSpPr>
          <p:cNvPr id="3" name="Content Placeholder 2"/>
          <p:cNvSpPr>
            <a:spLocks noGrp="1"/>
          </p:cNvSpPr>
          <p:nvPr>
            <p:ph idx="1"/>
          </p:nvPr>
        </p:nvSpPr>
        <p:spPr>
          <a:xfrm>
            <a:off x="1097280" y="1845734"/>
            <a:ext cx="10058400" cy="641972"/>
          </a:xfrm>
        </p:spPr>
        <p:txBody>
          <a:bodyPr/>
          <a:lstStyle/>
          <a:p>
            <a:pPr>
              <a:buFont typeface="Wingdings" pitchFamily="2" charset="2"/>
              <a:buChar char="§"/>
            </a:pPr>
            <a:r>
              <a:rPr lang="en-US" sz="2400" dirty="0" smtClean="0"/>
              <a:t>Find a way to demonstrate the more than doubling of the rates/costs</a:t>
            </a:r>
            <a:endParaRPr lang="en-US" sz="24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t="5761"/>
          <a:stretch>
            <a:fillRect/>
          </a:stretch>
        </p:blipFill>
        <p:spPr bwMode="auto">
          <a:xfrm rot="427989">
            <a:off x="422699" y="2771297"/>
            <a:ext cx="5537723" cy="3184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t="7007"/>
          <a:stretch>
            <a:fillRect/>
          </a:stretch>
        </p:blipFill>
        <p:spPr bwMode="auto">
          <a:xfrm rot="21228719">
            <a:off x="6175685" y="2702100"/>
            <a:ext cx="5444013" cy="3066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Contributions</a:t>
            </a:r>
            <a:endParaRPr lang="en-US" dirty="0"/>
          </a:p>
        </p:txBody>
      </p:sp>
      <p:sp>
        <p:nvSpPr>
          <p:cNvPr id="3" name="Content Placeholder 2"/>
          <p:cNvSpPr>
            <a:spLocks noGrp="1"/>
          </p:cNvSpPr>
          <p:nvPr>
            <p:ph idx="1"/>
          </p:nvPr>
        </p:nvSpPr>
        <p:spPr>
          <a:xfrm>
            <a:off x="1097280" y="1845734"/>
            <a:ext cx="10058400" cy="1462242"/>
          </a:xfrm>
        </p:spPr>
        <p:txBody>
          <a:bodyPr/>
          <a:lstStyle/>
          <a:p>
            <a:pPr>
              <a:buFont typeface="Wingdings" pitchFamily="2" charset="2"/>
              <a:buChar char="§"/>
            </a:pPr>
            <a:r>
              <a:rPr lang="en-US" sz="2400" dirty="0" smtClean="0"/>
              <a:t>Highlight contributions to restricted programs</a:t>
            </a:r>
          </a:p>
          <a:p>
            <a:pPr lvl="1">
              <a:buFont typeface="Wingdings" pitchFamily="2" charset="2"/>
              <a:buChar char="§"/>
            </a:pPr>
            <a:r>
              <a:rPr lang="en-US" sz="2200" dirty="0" smtClean="0"/>
              <a:t>Make sure only board-approved contributions are made</a:t>
            </a:r>
          </a:p>
          <a:p>
            <a:pPr lvl="2">
              <a:buFont typeface="Wingdings" pitchFamily="2" charset="2"/>
              <a:buChar char="§"/>
            </a:pPr>
            <a:r>
              <a:rPr lang="en-US" sz="1800" dirty="0" smtClean="0"/>
              <a:t>i.e. if board policy is that only special education and routine maintenance have contributions, be sure other programs stay within their revenue allocations</a:t>
            </a:r>
            <a:endParaRPr lang="en-US" sz="18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6" name="Picture 5"/>
          <p:cNvPicPr>
            <a:picLocks noChangeAspect="1"/>
          </p:cNvPicPr>
          <p:nvPr/>
        </p:nvPicPr>
        <p:blipFill>
          <a:blip r:embed="rId2" cstate="print"/>
          <a:stretch>
            <a:fillRect/>
          </a:stretch>
        </p:blipFill>
        <p:spPr>
          <a:xfrm>
            <a:off x="930545" y="3380941"/>
            <a:ext cx="10136849" cy="2266823"/>
          </a:xfrm>
          <a:prstGeom prst="rect">
            <a:avLst/>
          </a:prstGeom>
        </p:spPr>
      </p:pic>
      <p:pic>
        <p:nvPicPr>
          <p:cNvPr id="7" name="Picture 6" descr="MCj04315380000[1].png"/>
          <p:cNvPicPr>
            <a:picLocks noChangeAspect="1"/>
          </p:cNvPicPr>
          <p:nvPr/>
        </p:nvPicPr>
        <p:blipFill>
          <a:blip r:embed="rId3" cstate="print"/>
          <a:srcRect/>
          <a:stretch>
            <a:fillRect/>
          </a:stretch>
        </p:blipFill>
        <p:spPr bwMode="auto">
          <a:xfrm>
            <a:off x="9854976" y="286603"/>
            <a:ext cx="1809887" cy="1676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Components of Fund Balance</a:t>
            </a:r>
            <a:endParaRPr lang="en-US" dirty="0"/>
          </a:p>
        </p:txBody>
      </p:sp>
      <p:sp>
        <p:nvSpPr>
          <p:cNvPr id="3" name="Content Placeholder 2"/>
          <p:cNvSpPr>
            <a:spLocks noGrp="1"/>
          </p:cNvSpPr>
          <p:nvPr>
            <p:ph idx="1"/>
          </p:nvPr>
        </p:nvSpPr>
        <p:spPr>
          <a:xfrm>
            <a:off x="1097280" y="1845734"/>
            <a:ext cx="10058400" cy="884019"/>
          </a:xfrm>
        </p:spPr>
        <p:txBody>
          <a:bodyPr>
            <a:normAutofit/>
          </a:bodyPr>
          <a:lstStyle/>
          <a:p>
            <a:pPr>
              <a:buFont typeface="Wingdings" pitchFamily="2" charset="2"/>
              <a:buChar char="§"/>
            </a:pPr>
            <a:r>
              <a:rPr lang="en-US" sz="2400" dirty="0" smtClean="0"/>
              <a:t>At budget adoption, disclose the components of fund balance and justify the reserves</a:t>
            </a:r>
            <a:endParaRPr lang="en-US" sz="24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5" name="Picture 2"/>
          <p:cNvPicPr>
            <a:picLocks noChangeAspect="1" noChangeArrowheads="1"/>
          </p:cNvPicPr>
          <p:nvPr/>
        </p:nvPicPr>
        <p:blipFill>
          <a:blip r:embed="rId2" cstate="print"/>
          <a:srcRect/>
          <a:stretch>
            <a:fillRect/>
          </a:stretch>
        </p:blipFill>
        <p:spPr bwMode="auto">
          <a:xfrm>
            <a:off x="3160059" y="2386898"/>
            <a:ext cx="6482116" cy="362841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Surpluses and Deficits</a:t>
            </a:r>
            <a:endParaRPr lang="en-US" dirty="0"/>
          </a:p>
        </p:txBody>
      </p:sp>
      <p:sp>
        <p:nvSpPr>
          <p:cNvPr id="3" name="Content Placeholder 2"/>
          <p:cNvSpPr>
            <a:spLocks noGrp="1"/>
          </p:cNvSpPr>
          <p:nvPr>
            <p:ph idx="1"/>
          </p:nvPr>
        </p:nvSpPr>
        <p:spPr>
          <a:xfrm>
            <a:off x="1097280" y="1845734"/>
            <a:ext cx="10058400" cy="776442"/>
          </a:xfrm>
        </p:spPr>
        <p:txBody>
          <a:bodyPr>
            <a:normAutofit/>
          </a:bodyPr>
          <a:lstStyle/>
          <a:p>
            <a:pPr>
              <a:buFont typeface="Wingdings" pitchFamily="2" charset="2"/>
              <a:buChar char="§"/>
            </a:pPr>
            <a:r>
              <a:rPr lang="en-US" sz="2400" dirty="0" smtClean="0"/>
              <a:t>Deficit spending should be shown in context and trends are helpful for explaining</a:t>
            </a:r>
            <a:endParaRPr lang="en-US" sz="24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graphicFrame>
        <p:nvGraphicFramePr>
          <p:cNvPr id="5" name="Chart 4"/>
          <p:cNvGraphicFramePr/>
          <p:nvPr/>
        </p:nvGraphicFramePr>
        <p:xfrm>
          <a:off x="2541493" y="2514599"/>
          <a:ext cx="7122347" cy="3659169"/>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LCFF Funding</a:t>
            </a:r>
            <a:endParaRPr lang="en-US" dirty="0"/>
          </a:p>
        </p:txBody>
      </p:sp>
      <p:sp>
        <p:nvSpPr>
          <p:cNvPr id="3" name="Content Placeholder 2"/>
          <p:cNvSpPr>
            <a:spLocks noGrp="1"/>
          </p:cNvSpPr>
          <p:nvPr>
            <p:ph idx="1"/>
          </p:nvPr>
        </p:nvSpPr>
        <p:spPr>
          <a:xfrm>
            <a:off x="1097280" y="1845734"/>
            <a:ext cx="10058400" cy="803337"/>
          </a:xfrm>
        </p:spPr>
        <p:txBody>
          <a:bodyPr/>
          <a:lstStyle/>
          <a:p>
            <a:pPr>
              <a:buFont typeface="Wingdings" pitchFamily="2" charset="2"/>
              <a:buChar char="§"/>
            </a:pPr>
            <a:r>
              <a:rPr lang="en-US" sz="2400" dirty="0" smtClean="0"/>
              <a:t>Compare LCFF funding between periods</a:t>
            </a:r>
            <a:endParaRPr lang="en-US" sz="24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5" name="Picture 1"/>
          <p:cNvPicPr>
            <a:picLocks noChangeAspect="1" noChangeArrowheads="1"/>
          </p:cNvPicPr>
          <p:nvPr/>
        </p:nvPicPr>
        <p:blipFill>
          <a:blip r:embed="rId2" cstate="print"/>
          <a:srcRect b="54143"/>
          <a:stretch>
            <a:fillRect/>
          </a:stretch>
        </p:blipFill>
        <p:spPr bwMode="auto">
          <a:xfrm>
            <a:off x="1281952" y="2674029"/>
            <a:ext cx="9081947" cy="254342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Not Your Mother’s MYP</a:t>
            </a:r>
            <a:endParaRPr lang="en-US" dirty="0"/>
          </a:p>
        </p:txBody>
      </p:sp>
      <p:sp>
        <p:nvSpPr>
          <p:cNvPr id="3" name="Content Placeholder 2"/>
          <p:cNvSpPr>
            <a:spLocks noGrp="1"/>
          </p:cNvSpPr>
          <p:nvPr>
            <p:ph idx="1"/>
          </p:nvPr>
        </p:nvSpPr>
        <p:spPr/>
        <p:txBody>
          <a:bodyPr>
            <a:normAutofit/>
          </a:bodyPr>
          <a:lstStyle/>
          <a:p>
            <a:pPr>
              <a:buFont typeface="Wingdings" panose="05000000000000000000" pitchFamily="2" charset="2"/>
              <a:buChar char="§"/>
            </a:pPr>
            <a:r>
              <a:rPr lang="en-US" sz="2400" dirty="0" smtClean="0"/>
              <a:t> Be clear, concise, and forthcoming</a:t>
            </a:r>
          </a:p>
          <a:p>
            <a:pPr lvl="1">
              <a:buFont typeface="Wingdings" panose="05000000000000000000" pitchFamily="2" charset="2"/>
              <a:buChar char="§"/>
            </a:pPr>
            <a:r>
              <a:rPr lang="en-US" sz="2400" dirty="0" smtClean="0"/>
              <a:t>No budget padding allowed!</a:t>
            </a:r>
          </a:p>
          <a:p>
            <a:pPr>
              <a:buFont typeface="Wingdings" panose="05000000000000000000" pitchFamily="2" charset="2"/>
              <a:buChar char="§"/>
            </a:pPr>
            <a:r>
              <a:rPr lang="en-US" sz="2400" dirty="0" smtClean="0"/>
              <a:t>There are a lot of moving parts</a:t>
            </a:r>
          </a:p>
          <a:p>
            <a:pPr>
              <a:buFont typeface="Wingdings" panose="05000000000000000000" pitchFamily="2" charset="2"/>
              <a:buChar char="§"/>
            </a:pPr>
            <a:r>
              <a:rPr lang="en-US" sz="2400" dirty="0" smtClean="0"/>
              <a:t>Stay up to date on the latest State and Local economic indicators and assumptions</a:t>
            </a:r>
          </a:p>
          <a:p>
            <a:pPr>
              <a:buFont typeface="Wingdings" panose="05000000000000000000" pitchFamily="2" charset="2"/>
              <a:buChar char="§"/>
            </a:pPr>
            <a:r>
              <a:rPr lang="en-US" sz="2400" dirty="0" smtClean="0"/>
              <a:t>Revisit the projections regularly</a:t>
            </a:r>
          </a:p>
          <a:p>
            <a:pPr lvl="1">
              <a:buFont typeface="Wingdings" panose="05000000000000000000" pitchFamily="2" charset="2"/>
              <a:buChar char="§"/>
            </a:pPr>
            <a:r>
              <a:rPr lang="en-US" sz="2200" dirty="0" smtClean="0"/>
              <a:t>Run “what ifs” for negotiations or funding scenarios</a:t>
            </a:r>
          </a:p>
          <a:p>
            <a:pPr>
              <a:buFont typeface="Wingdings" panose="05000000000000000000" pitchFamily="2" charset="2"/>
              <a:buChar char="§"/>
            </a:pPr>
            <a:r>
              <a:rPr lang="en-US" sz="2400" dirty="0" smtClean="0"/>
              <a:t>The MYP can be a useful teaching tool with community groups, unions, and administrators</a:t>
            </a:r>
          </a:p>
          <a:p>
            <a:pPr>
              <a:buFont typeface="Wingdings" panose="05000000000000000000" pitchFamily="2" charset="2"/>
              <a:buChar char="§"/>
            </a:pPr>
            <a:endParaRPr lang="en-US" sz="2400" dirty="0" smtClean="0"/>
          </a:p>
          <a:p>
            <a:pPr>
              <a:buFont typeface="Wingdings" panose="05000000000000000000" pitchFamily="2" charset="2"/>
              <a:buChar char="§"/>
            </a:pPr>
            <a:endParaRPr lang="en-US" sz="2400" dirty="0" smtClean="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spTree>
    <p:extLst>
      <p:ext uri="{BB962C8B-B14F-4D97-AF65-F5344CB8AC3E}">
        <p14:creationId xmlns:p14="http://schemas.microsoft.com/office/powerpoint/2010/main" val="25987355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and Contact Info</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
            </a:pPr>
            <a:r>
              <a:rPr lang="en-US" sz="2400" dirty="0" smtClean="0"/>
              <a:t>Questions?</a:t>
            </a:r>
          </a:p>
          <a:p>
            <a:pPr>
              <a:buFont typeface="Wingdings" pitchFamily="2" charset="2"/>
              <a:buChar char="§"/>
            </a:pPr>
            <a:r>
              <a:rPr lang="en-US" sz="2400" dirty="0" smtClean="0"/>
              <a:t>Catherine and Jennifer </a:t>
            </a:r>
          </a:p>
          <a:p>
            <a:pPr lvl="1">
              <a:buFont typeface="Wingdings" pitchFamily="2" charset="2"/>
              <a:buChar char="§"/>
            </a:pPr>
            <a:r>
              <a:rPr lang="en-US" sz="2200" dirty="0" smtClean="0"/>
              <a:t>(530) 822-2942 Catherine and (530) 822-2928 Jennifer</a:t>
            </a:r>
          </a:p>
          <a:p>
            <a:pPr lvl="1">
              <a:buFont typeface="Wingdings" pitchFamily="2" charset="2"/>
              <a:buChar char="§"/>
            </a:pPr>
            <a:r>
              <a:rPr lang="en-US" sz="2200" dirty="0" smtClean="0">
                <a:hlinkClick r:id="rId2"/>
              </a:rPr>
              <a:t>catherineh@sutter.k12.ca.us</a:t>
            </a:r>
            <a:endParaRPr lang="en-US" sz="2200" dirty="0" smtClean="0"/>
          </a:p>
          <a:p>
            <a:pPr lvl="1">
              <a:buFont typeface="Wingdings" pitchFamily="2" charset="2"/>
              <a:buChar char="§"/>
            </a:pPr>
            <a:r>
              <a:rPr lang="en-US" sz="2200" dirty="0" smtClean="0">
                <a:hlinkClick r:id="rId3"/>
              </a:rPr>
              <a:t>jenniferst@sutter.k12.ca.us</a:t>
            </a:r>
            <a:endParaRPr lang="en-US" sz="2200" dirty="0" smtClean="0"/>
          </a:p>
          <a:p>
            <a:pPr>
              <a:buFont typeface="Wingdings" pitchFamily="2" charset="2"/>
              <a:buChar char="§"/>
            </a:pPr>
            <a:r>
              <a:rPr lang="en-US" sz="2400" dirty="0" smtClean="0"/>
              <a:t>Terri</a:t>
            </a:r>
          </a:p>
          <a:p>
            <a:pPr lvl="1">
              <a:buFont typeface="Wingdings" pitchFamily="2" charset="2"/>
              <a:buChar char="§"/>
            </a:pPr>
            <a:r>
              <a:rPr lang="en-US" sz="2200" dirty="0" smtClean="0"/>
              <a:t>(916)652-7165</a:t>
            </a:r>
          </a:p>
          <a:p>
            <a:pPr lvl="1">
              <a:buFont typeface="Wingdings" pitchFamily="2" charset="2"/>
              <a:buChar char="§"/>
            </a:pPr>
            <a:r>
              <a:rPr lang="en-US" sz="2200" dirty="0" smtClean="0">
                <a:hlinkClick r:id="rId4"/>
              </a:rPr>
              <a:t>terri@rylandsbc.com</a:t>
            </a:r>
            <a:endParaRPr lang="en-US" sz="2200" dirty="0" smtClean="0"/>
          </a:p>
          <a:p>
            <a:pPr lvl="1">
              <a:buFont typeface="Wingdings" pitchFamily="2" charset="2"/>
              <a:buChar char="§"/>
            </a:pPr>
            <a:r>
              <a:rPr lang="en-US" sz="2200" dirty="0" smtClean="0">
                <a:hlinkClick r:id="rId5"/>
              </a:rPr>
              <a:t>www.rylandsbc.com</a:t>
            </a:r>
            <a:endParaRPr lang="en-US" sz="2200" dirty="0" smtClean="0"/>
          </a:p>
          <a:p>
            <a:pPr lvl="1">
              <a:buFont typeface="Wingdings" pitchFamily="2" charset="2"/>
              <a:buChar char="§"/>
            </a:pPr>
            <a:endParaRPr lang="en-US" sz="2200" dirty="0"/>
          </a:p>
        </p:txBody>
      </p:sp>
      <p:sp>
        <p:nvSpPr>
          <p:cNvPr id="4" name="Footer Placeholder 3"/>
          <p:cNvSpPr>
            <a:spLocks noGrp="1"/>
          </p:cNvSpPr>
          <p:nvPr>
            <p:ph type="ftr" sz="quarter" idx="11"/>
          </p:nvPr>
        </p:nvSpPr>
        <p:spPr/>
        <p:txBody>
          <a:bodyPr/>
          <a:lstStyle/>
          <a:p>
            <a:r>
              <a:rPr lang="en-US"/>
              <a:t>2017 CASBO Annual Conference &amp; California School Business Expo</a:t>
            </a:r>
          </a:p>
        </p:txBody>
      </p:sp>
    </p:spTree>
    <p:extLst>
      <p:ext uri="{BB962C8B-B14F-4D97-AF65-F5344CB8AC3E}">
        <p14:creationId xmlns:p14="http://schemas.microsoft.com/office/powerpoint/2010/main" val="5390084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
            </a:pPr>
            <a:r>
              <a:rPr lang="en-US" sz="2800" dirty="0" smtClean="0"/>
              <a:t>Why This Topic?</a:t>
            </a:r>
          </a:p>
          <a:p>
            <a:pPr>
              <a:buFont typeface="Wingdings" pitchFamily="2" charset="2"/>
              <a:buChar char="§"/>
            </a:pPr>
            <a:r>
              <a:rPr lang="en-US" sz="2800" dirty="0" smtClean="0"/>
              <a:t>What Are the Issues?</a:t>
            </a:r>
          </a:p>
          <a:p>
            <a:pPr>
              <a:buFont typeface="Wingdings" pitchFamily="2" charset="2"/>
              <a:buChar char="§"/>
            </a:pPr>
            <a:r>
              <a:rPr lang="en-US" sz="2800" dirty="0" smtClean="0"/>
              <a:t>Components and Approach</a:t>
            </a:r>
          </a:p>
          <a:p>
            <a:pPr>
              <a:buFont typeface="Wingdings" pitchFamily="2" charset="2"/>
              <a:buChar char="§"/>
            </a:pPr>
            <a:r>
              <a:rPr lang="en-US" sz="2800" dirty="0" smtClean="0"/>
              <a:t>Hints</a:t>
            </a:r>
          </a:p>
          <a:p>
            <a:pPr>
              <a:buFont typeface="Wingdings" pitchFamily="2" charset="2"/>
              <a:buChar char="§"/>
            </a:pPr>
            <a:r>
              <a:rPr lang="en-US" sz="2800" dirty="0" smtClean="0"/>
              <a:t>Presenting Clearly</a:t>
            </a:r>
            <a:endParaRPr lang="en-US" sz="2800" dirty="0"/>
          </a:p>
        </p:txBody>
      </p:sp>
      <p:sp>
        <p:nvSpPr>
          <p:cNvPr id="4" name="Footer Placeholder 3"/>
          <p:cNvSpPr>
            <a:spLocks noGrp="1"/>
          </p:cNvSpPr>
          <p:nvPr>
            <p:ph type="ftr" sz="quarter" idx="11"/>
          </p:nvPr>
        </p:nvSpPr>
        <p:spPr/>
        <p:txBody>
          <a:bodyPr/>
          <a:lstStyle/>
          <a:p>
            <a:r>
              <a:rPr lang="en-US"/>
              <a:t>2017 CASBO Annual Conference &amp; California School Business Expo</a:t>
            </a:r>
          </a:p>
        </p:txBody>
      </p:sp>
      <p:pic>
        <p:nvPicPr>
          <p:cNvPr id="5" name="Picture 3" descr="C:\Users\Home\AppData\Local\Microsoft\Windows\Temporary Internet Files\Content.IE5\PXXYU7C1\MC900410407[1].wmf"/>
          <p:cNvPicPr>
            <a:picLocks noChangeAspect="1" noChangeArrowheads="1"/>
          </p:cNvPicPr>
          <p:nvPr/>
        </p:nvPicPr>
        <p:blipFill>
          <a:blip r:embed="rId2" cstate="print"/>
          <a:srcRect/>
          <a:stretch>
            <a:fillRect/>
          </a:stretch>
        </p:blipFill>
        <p:spPr bwMode="auto">
          <a:xfrm>
            <a:off x="8603293" y="2586625"/>
            <a:ext cx="2237715" cy="1896701"/>
          </a:xfrm>
          <a:prstGeom prst="rect">
            <a:avLst/>
          </a:prstGeom>
          <a:noFill/>
        </p:spPr>
      </p:pic>
    </p:spTree>
    <p:extLst>
      <p:ext uri="{BB962C8B-B14F-4D97-AF65-F5344CB8AC3E}">
        <p14:creationId xmlns:p14="http://schemas.microsoft.com/office/powerpoint/2010/main" val="3384844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MYP? </a:t>
            </a:r>
            <a:endParaRPr lang="en-US" dirty="0"/>
          </a:p>
        </p:txBody>
      </p:sp>
      <p:sp>
        <p:nvSpPr>
          <p:cNvPr id="3" name="Content Placeholder 2"/>
          <p:cNvSpPr>
            <a:spLocks noGrp="1"/>
          </p:cNvSpPr>
          <p:nvPr>
            <p:ph idx="1"/>
          </p:nvPr>
        </p:nvSpPr>
        <p:spPr>
          <a:xfrm>
            <a:off x="1097280" y="1845733"/>
            <a:ext cx="10058400" cy="4313019"/>
          </a:xfrm>
        </p:spPr>
        <p:txBody>
          <a:bodyPr>
            <a:normAutofit/>
          </a:bodyPr>
          <a:lstStyle/>
          <a:p>
            <a:pPr>
              <a:buFont typeface="Wingdings" pitchFamily="2" charset="2"/>
              <a:buChar char="§"/>
            </a:pPr>
            <a:r>
              <a:rPr lang="en-US" sz="2400" dirty="0" smtClean="0"/>
              <a:t>Planning is a good idea!</a:t>
            </a:r>
          </a:p>
          <a:p>
            <a:pPr>
              <a:buFont typeface="Wingdings" pitchFamily="2" charset="2"/>
              <a:buChar char="§"/>
            </a:pPr>
            <a:r>
              <a:rPr lang="en-US" sz="2400" dirty="0" smtClean="0"/>
              <a:t>Yes, the numbers in your MYP will be wrong</a:t>
            </a:r>
          </a:p>
          <a:p>
            <a:pPr lvl="1">
              <a:buFont typeface="Wingdings" pitchFamily="2" charset="2"/>
              <a:buChar char="§"/>
            </a:pPr>
            <a:r>
              <a:rPr lang="en-US" sz="2200" dirty="0" smtClean="0"/>
              <a:t>But, we need to have a financial plan</a:t>
            </a:r>
          </a:p>
          <a:p>
            <a:pPr>
              <a:buFont typeface="Wingdings" pitchFamily="2" charset="2"/>
              <a:buChar char="§"/>
            </a:pPr>
            <a:r>
              <a:rPr lang="en-US" sz="2400" dirty="0" smtClean="0"/>
              <a:t>We take the latest, most reasonable assumptions and apply them to our revised budget to look at the future for our LEA</a:t>
            </a:r>
          </a:p>
          <a:p>
            <a:pPr>
              <a:buFont typeface="Wingdings" pitchFamily="2" charset="2"/>
              <a:buChar char="§"/>
            </a:pPr>
            <a:r>
              <a:rPr lang="en-US" sz="2400" dirty="0" smtClean="0"/>
              <a:t>Without this planning tool, there are too many surprises that can impede or completely stop educational progress in the budget or future years</a:t>
            </a:r>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7" name="Picture 2" descr="C:\Users\terri.ryland\AppData\Local\Microsoft\Windows\Temporary Internet Files\Content.IE5\4D47QFHV\MC900441527[1].wmf"/>
          <p:cNvPicPr>
            <a:picLocks noChangeAspect="1" noChangeArrowheads="1"/>
          </p:cNvPicPr>
          <p:nvPr/>
        </p:nvPicPr>
        <p:blipFill>
          <a:blip r:embed="rId2" cstate="print"/>
          <a:srcRect/>
          <a:stretch>
            <a:fillRect/>
          </a:stretch>
        </p:blipFill>
        <p:spPr bwMode="auto">
          <a:xfrm>
            <a:off x="5170805" y="4933469"/>
            <a:ext cx="1911350" cy="11080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Big Deal?</a:t>
            </a:r>
            <a:endParaRPr lang="en-US" dirty="0"/>
          </a:p>
        </p:txBody>
      </p:sp>
      <p:sp>
        <p:nvSpPr>
          <p:cNvPr id="3" name="Content Placeholder 2"/>
          <p:cNvSpPr>
            <a:spLocks noGrp="1"/>
          </p:cNvSpPr>
          <p:nvPr>
            <p:ph idx="1"/>
          </p:nvPr>
        </p:nvSpPr>
        <p:spPr>
          <a:xfrm>
            <a:off x="1097280" y="2048202"/>
            <a:ext cx="10058400" cy="3820891"/>
          </a:xfrm>
        </p:spPr>
        <p:txBody>
          <a:bodyPr/>
          <a:lstStyle/>
          <a:p>
            <a:pPr>
              <a:buFont typeface="Wingdings" pitchFamily="2" charset="2"/>
              <a:buChar char="§"/>
            </a:pPr>
            <a:r>
              <a:rPr lang="en-US" sz="2400" dirty="0" smtClean="0"/>
              <a:t>Revenue projections are volatile</a:t>
            </a:r>
          </a:p>
          <a:p>
            <a:pPr lvl="1">
              <a:buFont typeface="Wingdings" pitchFamily="2" charset="2"/>
              <a:buChar char="§"/>
            </a:pPr>
            <a:r>
              <a:rPr lang="en-US" sz="2200" dirty="0" smtClean="0"/>
              <a:t>We must get a good idea of the current year projections, then we can make assumptions for the future</a:t>
            </a:r>
          </a:p>
          <a:p>
            <a:pPr lvl="1">
              <a:buFont typeface="Wingdings" pitchFamily="2" charset="2"/>
              <a:buChar char="§"/>
            </a:pPr>
            <a:r>
              <a:rPr lang="en-US" sz="2200" dirty="0" smtClean="0"/>
              <a:t>We need a tool that we can update quickly to reflect changes that occur all year</a:t>
            </a:r>
          </a:p>
          <a:p>
            <a:pPr lvl="1">
              <a:buFont typeface="Wingdings" pitchFamily="2" charset="2"/>
              <a:buChar char="§"/>
            </a:pPr>
            <a:r>
              <a:rPr lang="en-US" sz="2200" dirty="0" smtClean="0"/>
              <a:t>While AB1200 requires a current year plus two-year projection, it is just a best practice </a:t>
            </a:r>
          </a:p>
          <a:p>
            <a:endParaRPr lang="en-US"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5" name="Picture 3" descr="C:\Users\Terri Ryland\AppData\Local\Microsoft\Windows\Temporary Internet Files\Content.IE5\EGN6P6N7\MP900442414[1].jpg"/>
          <p:cNvPicPr>
            <a:picLocks noChangeAspect="1" noChangeArrowheads="1"/>
          </p:cNvPicPr>
          <p:nvPr/>
        </p:nvPicPr>
        <p:blipFill>
          <a:blip r:embed="rId2" cstate="print"/>
          <a:srcRect/>
          <a:stretch>
            <a:fillRect/>
          </a:stretch>
        </p:blipFill>
        <p:spPr bwMode="auto">
          <a:xfrm rot="-720000">
            <a:off x="9579268" y="484620"/>
            <a:ext cx="2048348" cy="1365565"/>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to Have Before You Get Started</a:t>
            </a:r>
            <a:endParaRPr lang="en-US" dirty="0"/>
          </a:p>
        </p:txBody>
      </p:sp>
      <p:sp>
        <p:nvSpPr>
          <p:cNvPr id="3" name="Content Placeholder 2"/>
          <p:cNvSpPr>
            <a:spLocks noGrp="1"/>
          </p:cNvSpPr>
          <p:nvPr>
            <p:ph idx="1"/>
          </p:nvPr>
        </p:nvSpPr>
        <p:spPr/>
        <p:txBody>
          <a:bodyPr>
            <a:normAutofit fontScale="92500" lnSpcReduction="20000"/>
          </a:bodyPr>
          <a:lstStyle/>
          <a:p>
            <a:pPr>
              <a:lnSpc>
                <a:spcPct val="100000"/>
              </a:lnSpc>
              <a:buFont typeface="Wingdings" pitchFamily="2" charset="2"/>
              <a:buChar char="§"/>
            </a:pPr>
            <a:r>
              <a:rPr lang="en-US" sz="2400" dirty="0" smtClean="0"/>
              <a:t>Assumptions included in the current revised budget</a:t>
            </a:r>
          </a:p>
          <a:p>
            <a:pPr>
              <a:lnSpc>
                <a:spcPct val="100000"/>
              </a:lnSpc>
              <a:buFont typeface="Wingdings" pitchFamily="2" charset="2"/>
              <a:buChar char="§"/>
            </a:pPr>
            <a:r>
              <a:rPr lang="en-US" sz="2400" dirty="0" smtClean="0"/>
              <a:t>Enrollment projections, ADA trends</a:t>
            </a:r>
          </a:p>
          <a:p>
            <a:pPr>
              <a:lnSpc>
                <a:spcPct val="100000"/>
              </a:lnSpc>
              <a:buFont typeface="Wingdings" pitchFamily="2" charset="2"/>
              <a:buChar char="§"/>
            </a:pPr>
            <a:r>
              <a:rPr lang="en-US" sz="2400" dirty="0" smtClean="0"/>
              <a:t>LCFF calculator</a:t>
            </a:r>
          </a:p>
          <a:p>
            <a:pPr>
              <a:lnSpc>
                <a:spcPct val="100000"/>
              </a:lnSpc>
              <a:buFont typeface="Wingdings" pitchFamily="2" charset="2"/>
              <a:buChar char="§"/>
            </a:pPr>
            <a:r>
              <a:rPr lang="en-US" sz="2400" dirty="0" smtClean="0"/>
              <a:t>List or identification of one-time revenues and expenditures</a:t>
            </a:r>
          </a:p>
          <a:p>
            <a:pPr>
              <a:lnSpc>
                <a:spcPct val="100000"/>
              </a:lnSpc>
              <a:buFont typeface="Wingdings" pitchFamily="2" charset="2"/>
              <a:buChar char="§"/>
            </a:pPr>
            <a:r>
              <a:rPr lang="en-US" sz="2400" dirty="0" smtClean="0"/>
              <a:t>Staffing ratios and projected FTE changes for budget year</a:t>
            </a:r>
          </a:p>
          <a:p>
            <a:pPr>
              <a:lnSpc>
                <a:spcPct val="100000"/>
              </a:lnSpc>
              <a:buFont typeface="Wingdings" pitchFamily="2" charset="2"/>
              <a:buChar char="§"/>
            </a:pPr>
            <a:r>
              <a:rPr lang="en-US" sz="2400" dirty="0" smtClean="0"/>
              <a:t>Cost of step, column, retirement incentives, retirement increases</a:t>
            </a:r>
          </a:p>
          <a:p>
            <a:pPr>
              <a:lnSpc>
                <a:spcPct val="100000"/>
              </a:lnSpc>
              <a:buFont typeface="Wingdings" pitchFamily="2" charset="2"/>
              <a:buChar char="§"/>
            </a:pPr>
            <a:r>
              <a:rPr lang="en-US" sz="2400" dirty="0" smtClean="0"/>
              <a:t>Impact of negotiations, minimum wage implications</a:t>
            </a:r>
          </a:p>
          <a:p>
            <a:pPr>
              <a:lnSpc>
                <a:spcPct val="100000"/>
              </a:lnSpc>
              <a:buFont typeface="Wingdings" pitchFamily="2" charset="2"/>
              <a:buChar char="§"/>
            </a:pPr>
            <a:r>
              <a:rPr lang="en-US" sz="2400" dirty="0" smtClean="0"/>
              <a:t>Board approved budget reductions</a:t>
            </a:r>
          </a:p>
          <a:p>
            <a:pPr>
              <a:lnSpc>
                <a:spcPct val="100000"/>
              </a:lnSpc>
              <a:buFont typeface="Wingdings" pitchFamily="2" charset="2"/>
              <a:buChar char="§"/>
            </a:pPr>
            <a:r>
              <a:rPr lang="en-US" sz="2400" dirty="0" smtClean="0"/>
              <a:t>LCAP priorities and changes</a:t>
            </a:r>
          </a:p>
          <a:p>
            <a:pPr>
              <a:lnSpc>
                <a:spcPct val="100000"/>
              </a:lnSpc>
              <a:buFont typeface="Wingdings" pitchFamily="2" charset="2"/>
              <a:buChar char="Ø"/>
            </a:pPr>
            <a:endParaRPr lang="en-US" dirty="0"/>
          </a:p>
        </p:txBody>
      </p:sp>
      <p:sp>
        <p:nvSpPr>
          <p:cNvPr id="4" name="Footer Placeholder 3"/>
          <p:cNvSpPr>
            <a:spLocks noGrp="1"/>
          </p:cNvSpPr>
          <p:nvPr>
            <p:ph type="ftr" sz="quarter" idx="11"/>
          </p:nvPr>
        </p:nvSpPr>
        <p:spPr/>
        <p:txBody>
          <a:bodyPr/>
          <a:lstStyle/>
          <a:p>
            <a:r>
              <a:rPr lang="en-US"/>
              <a:t>2017 CASBO Annual Conference &amp; California School Business Expo</a:t>
            </a:r>
          </a:p>
        </p:txBody>
      </p:sp>
      <p:pic>
        <p:nvPicPr>
          <p:cNvPr id="6" name="Picture 4" descr="MCj02906850000[1]"/>
          <p:cNvPicPr>
            <a:picLocks noChangeAspect="1" noChangeArrowheads="1"/>
          </p:cNvPicPr>
          <p:nvPr/>
        </p:nvPicPr>
        <p:blipFill>
          <a:blip r:embed="rId2" cstate="print"/>
          <a:srcRect/>
          <a:stretch>
            <a:fillRect/>
          </a:stretch>
        </p:blipFill>
        <p:spPr bwMode="auto">
          <a:xfrm>
            <a:off x="9609551" y="2746331"/>
            <a:ext cx="2101850" cy="1349375"/>
          </a:xfrm>
          <a:prstGeom prst="rect">
            <a:avLst/>
          </a:prstGeom>
          <a:noFill/>
          <a:ln w="9525">
            <a:noFill/>
            <a:miter lim="800000"/>
            <a:headEnd/>
            <a:tailEnd/>
          </a:ln>
        </p:spPr>
      </p:pic>
    </p:spTree>
    <p:extLst>
      <p:ext uri="{BB962C8B-B14F-4D97-AF65-F5344CB8AC3E}">
        <p14:creationId xmlns:p14="http://schemas.microsoft.com/office/powerpoint/2010/main" val="750506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 Up MYP Template 	</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
            </a:pPr>
            <a:r>
              <a:rPr lang="en-US" sz="2400" dirty="0" smtClean="0"/>
              <a:t>Set up workbook so the assumptions tab feeds the MYP tab</a:t>
            </a:r>
          </a:p>
          <a:p>
            <a:pPr>
              <a:buFont typeface="Wingdings" pitchFamily="2" charset="2"/>
              <a:buChar char="§"/>
            </a:pPr>
            <a:r>
              <a:rPr lang="en-US" sz="2400" dirty="0" smtClean="0"/>
              <a:t>Identify assumptions (changes between years) by </a:t>
            </a:r>
          </a:p>
          <a:p>
            <a:pPr lvl="1">
              <a:buFont typeface="Wingdings" pitchFamily="2" charset="2"/>
              <a:buChar char="§"/>
            </a:pPr>
            <a:r>
              <a:rPr lang="en-US" sz="2200" dirty="0"/>
              <a:t>O</a:t>
            </a:r>
            <a:r>
              <a:rPr lang="en-US" sz="2200" dirty="0" smtClean="0"/>
              <a:t>bject code and </a:t>
            </a:r>
          </a:p>
          <a:p>
            <a:pPr lvl="1">
              <a:buFont typeface="Wingdings" pitchFamily="2" charset="2"/>
              <a:buChar char="§"/>
            </a:pPr>
            <a:r>
              <a:rPr lang="en-US" sz="2200" dirty="0"/>
              <a:t>U</a:t>
            </a:r>
            <a:r>
              <a:rPr lang="en-US" sz="2200" dirty="0" smtClean="0"/>
              <a:t>nrestricted/ Restricted</a:t>
            </a:r>
          </a:p>
          <a:p>
            <a:pPr>
              <a:buFont typeface="Wingdings" pitchFamily="2" charset="2"/>
              <a:buChar char="§"/>
            </a:pPr>
            <a:r>
              <a:rPr lang="en-US" sz="2400" dirty="0" smtClean="0"/>
              <a:t>Add third ‘out year’</a:t>
            </a:r>
          </a:p>
          <a:p>
            <a:pPr lvl="1">
              <a:buFont typeface="Wingdings" pitchFamily="2" charset="2"/>
              <a:buChar char="§"/>
            </a:pPr>
            <a:r>
              <a:rPr lang="en-US" sz="2000" dirty="0" smtClean="0"/>
              <a:t>With recent, and future, changes to gap funding and economic factors, showing the third year at interim reporting times will prevent surprises when it shows up as the second year out in May/June for Adopted Budget</a:t>
            </a:r>
          </a:p>
          <a:p>
            <a:pPr>
              <a:buFont typeface="Wingdings" pitchFamily="2" charset="2"/>
              <a:buChar char="§"/>
            </a:pPr>
            <a:r>
              <a:rPr lang="en-US" sz="2400" dirty="0" smtClean="0"/>
              <a:t>Have charts, graphs, summaries, and trends that feed off of the MYP numbers</a:t>
            </a:r>
            <a:endParaRPr lang="en-US" sz="24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to Include</a:t>
            </a:r>
            <a:endParaRPr lang="en-US" dirty="0"/>
          </a:p>
        </p:txBody>
      </p:sp>
      <p:sp>
        <p:nvSpPr>
          <p:cNvPr id="3" name="Content Placeholder 2"/>
          <p:cNvSpPr>
            <a:spLocks noGrp="1"/>
          </p:cNvSpPr>
          <p:nvPr>
            <p:ph idx="1"/>
          </p:nvPr>
        </p:nvSpPr>
        <p:spPr/>
        <p:txBody>
          <a:bodyPr>
            <a:normAutofit/>
          </a:bodyPr>
          <a:lstStyle/>
          <a:p>
            <a:pPr>
              <a:buFont typeface="Wingdings" pitchFamily="2" charset="2"/>
              <a:buChar char="§"/>
            </a:pPr>
            <a:r>
              <a:rPr lang="en-US" sz="2400" dirty="0" smtClean="0"/>
              <a:t>Revenue</a:t>
            </a:r>
          </a:p>
          <a:p>
            <a:pPr lvl="1">
              <a:buFont typeface="Wingdings" pitchFamily="2" charset="2"/>
              <a:buChar char="§"/>
            </a:pPr>
            <a:r>
              <a:rPr lang="en-US" sz="2000" dirty="0" smtClean="0"/>
              <a:t>LCFF changes between years (gap funding and/or property taxes, net of enrollment changes)</a:t>
            </a:r>
          </a:p>
          <a:p>
            <a:pPr lvl="1">
              <a:buFont typeface="Wingdings" pitchFamily="2" charset="2"/>
              <a:buChar char="§"/>
            </a:pPr>
            <a:r>
              <a:rPr lang="en-US" sz="2000" dirty="0" smtClean="0"/>
              <a:t>One-time funds added and removed</a:t>
            </a:r>
          </a:p>
          <a:p>
            <a:pPr lvl="1">
              <a:buFont typeface="Wingdings" pitchFamily="2" charset="2"/>
              <a:buChar char="§"/>
            </a:pPr>
            <a:r>
              <a:rPr lang="en-US" sz="2000" dirty="0" smtClean="0"/>
              <a:t>Changes in contributions to restricted programs</a:t>
            </a:r>
          </a:p>
          <a:p>
            <a:pPr lvl="2">
              <a:buFont typeface="Wingdings" pitchFamily="2" charset="2"/>
              <a:buChar char="§"/>
            </a:pPr>
            <a:r>
              <a:rPr lang="en-US" sz="2000" dirty="0" smtClean="0"/>
              <a:t>Reduced revenues in restricted programs</a:t>
            </a:r>
          </a:p>
          <a:p>
            <a:pPr lvl="2">
              <a:buFont typeface="Wingdings" pitchFamily="2" charset="2"/>
              <a:buChar char="§"/>
            </a:pPr>
            <a:r>
              <a:rPr lang="en-US" sz="2000" dirty="0" smtClean="0"/>
              <a:t>Increased costs of employees</a:t>
            </a:r>
          </a:p>
          <a:p>
            <a:pPr lvl="2">
              <a:buFont typeface="Wingdings" pitchFamily="2" charset="2"/>
              <a:buChar char="§"/>
            </a:pPr>
            <a:r>
              <a:rPr lang="en-US" sz="2000" dirty="0" smtClean="0"/>
              <a:t>RRM back to 3% level</a:t>
            </a:r>
          </a:p>
          <a:p>
            <a:pPr lvl="1">
              <a:buFont typeface="Wingdings" pitchFamily="2" charset="2"/>
              <a:buChar char="§"/>
            </a:pPr>
            <a:r>
              <a:rPr lang="en-US" sz="2000" dirty="0"/>
              <a:t>Federal budget cuts</a:t>
            </a:r>
            <a:r>
              <a:rPr lang="en-US" sz="2000" dirty="0" smtClean="0"/>
              <a:t>?</a:t>
            </a:r>
          </a:p>
          <a:p>
            <a:pPr marL="201168" lvl="1" indent="0">
              <a:buNone/>
            </a:pPr>
            <a:endParaRPr lang="en-US" sz="24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5" name="Picture 4" descr="MPj04394320000[1].jpg"/>
          <p:cNvPicPr>
            <a:picLocks noChangeAspect="1"/>
          </p:cNvPicPr>
          <p:nvPr/>
        </p:nvPicPr>
        <p:blipFill>
          <a:blip r:embed="rId2" cstate="print"/>
          <a:srcRect/>
          <a:stretch>
            <a:fillRect/>
          </a:stretch>
        </p:blipFill>
        <p:spPr bwMode="auto">
          <a:xfrm>
            <a:off x="7670476" y="3788607"/>
            <a:ext cx="2139863" cy="160718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Assumptions to Include</a:t>
            </a:r>
            <a:endParaRPr lang="en-US" dirty="0"/>
          </a:p>
        </p:txBody>
      </p:sp>
      <p:sp>
        <p:nvSpPr>
          <p:cNvPr id="3" name="Content Placeholder 2"/>
          <p:cNvSpPr>
            <a:spLocks noGrp="1"/>
          </p:cNvSpPr>
          <p:nvPr>
            <p:ph idx="1"/>
          </p:nvPr>
        </p:nvSpPr>
        <p:spPr/>
        <p:txBody>
          <a:bodyPr>
            <a:normAutofit lnSpcReduction="10000"/>
          </a:bodyPr>
          <a:lstStyle/>
          <a:p>
            <a:pPr>
              <a:buFont typeface="Wingdings" pitchFamily="2" charset="2"/>
              <a:buChar char="§"/>
            </a:pPr>
            <a:r>
              <a:rPr lang="en-US" sz="2400" dirty="0" smtClean="0"/>
              <a:t>Expenditures</a:t>
            </a:r>
          </a:p>
          <a:p>
            <a:pPr lvl="1">
              <a:buFont typeface="Wingdings" pitchFamily="2" charset="2"/>
              <a:buChar char="§"/>
            </a:pPr>
            <a:r>
              <a:rPr lang="en-US" sz="2200" dirty="0" smtClean="0"/>
              <a:t>FTE changes</a:t>
            </a:r>
          </a:p>
          <a:p>
            <a:pPr lvl="1">
              <a:buFont typeface="Wingdings" pitchFamily="2" charset="2"/>
              <a:buChar char="§"/>
            </a:pPr>
            <a:r>
              <a:rPr lang="en-US" sz="2200" dirty="0" smtClean="0"/>
              <a:t>Negotiated changes</a:t>
            </a:r>
          </a:p>
          <a:p>
            <a:pPr lvl="1">
              <a:buFont typeface="Wingdings" pitchFamily="2" charset="2"/>
              <a:buChar char="§"/>
            </a:pPr>
            <a:r>
              <a:rPr lang="en-US" sz="2200" dirty="0" smtClean="0"/>
              <a:t>STRS/PERS increases</a:t>
            </a:r>
          </a:p>
          <a:p>
            <a:pPr lvl="1">
              <a:buFont typeface="Wingdings" pitchFamily="2" charset="2"/>
              <a:buChar char="§"/>
            </a:pPr>
            <a:r>
              <a:rPr lang="en-US" sz="2200" dirty="0" smtClean="0"/>
              <a:t>Minimum wage implications each year</a:t>
            </a:r>
          </a:p>
          <a:p>
            <a:pPr lvl="1">
              <a:buFont typeface="Wingdings" pitchFamily="2" charset="2"/>
              <a:buChar char="§"/>
            </a:pPr>
            <a:r>
              <a:rPr lang="en-US" sz="2200" dirty="0" smtClean="0"/>
              <a:t>Health benefit cap changes</a:t>
            </a:r>
          </a:p>
          <a:p>
            <a:pPr lvl="1">
              <a:buFont typeface="Wingdings" pitchFamily="2" charset="2"/>
              <a:buChar char="§"/>
            </a:pPr>
            <a:r>
              <a:rPr lang="en-US" sz="2200" dirty="0" smtClean="0"/>
              <a:t>Step/column increases</a:t>
            </a:r>
          </a:p>
          <a:p>
            <a:pPr lvl="1">
              <a:buFont typeface="Wingdings" pitchFamily="2" charset="2"/>
              <a:buChar char="§"/>
            </a:pPr>
            <a:r>
              <a:rPr lang="en-US" sz="2200" dirty="0" smtClean="0"/>
              <a:t>Remove/add one-time expenditures</a:t>
            </a:r>
          </a:p>
          <a:p>
            <a:pPr lvl="2">
              <a:buFont typeface="Wingdings" pitchFamily="2" charset="2"/>
              <a:buChar char="§"/>
            </a:pPr>
            <a:r>
              <a:rPr lang="en-US" sz="2000" dirty="0" smtClean="0"/>
              <a:t>Curriculum, capital expenditures, professional development</a:t>
            </a:r>
          </a:p>
          <a:p>
            <a:pPr lvl="1">
              <a:buFont typeface="Wingdings" pitchFamily="2" charset="2"/>
              <a:buChar char="§"/>
            </a:pPr>
            <a:r>
              <a:rPr lang="en-US" sz="2200" dirty="0" smtClean="0"/>
              <a:t>Reflect board-approved budget reductions and/or new programs</a:t>
            </a:r>
          </a:p>
          <a:p>
            <a:pPr lvl="1">
              <a:buFont typeface="Wingdings" pitchFamily="2" charset="2"/>
              <a:buChar char="§"/>
            </a:pPr>
            <a:r>
              <a:rPr lang="en-US" sz="2200" dirty="0" smtClean="0"/>
              <a:t>Include LCAP priorities</a:t>
            </a:r>
          </a:p>
          <a:p>
            <a:pPr lvl="1">
              <a:buFont typeface="Wingdings" pitchFamily="2" charset="2"/>
              <a:buChar char="§"/>
            </a:pPr>
            <a:endParaRPr lang="en-US" sz="2200" dirty="0"/>
          </a:p>
        </p:txBody>
      </p:sp>
      <p:sp>
        <p:nvSpPr>
          <p:cNvPr id="4" name="Footer Placeholder 3"/>
          <p:cNvSpPr>
            <a:spLocks noGrp="1"/>
          </p:cNvSpPr>
          <p:nvPr>
            <p:ph type="ftr" sz="quarter" idx="11"/>
          </p:nvPr>
        </p:nvSpPr>
        <p:spPr/>
        <p:txBody>
          <a:bodyPr/>
          <a:lstStyle/>
          <a:p>
            <a:r>
              <a:rPr lang="en-US" smtClean="0"/>
              <a:t>2017 CASBO Annual Conference &amp; California School Business Expo</a:t>
            </a:r>
            <a:endParaRPr lang="en-US"/>
          </a:p>
        </p:txBody>
      </p:sp>
      <p:pic>
        <p:nvPicPr>
          <p:cNvPr id="5" name="Picture 4" descr="C:\Users\Home\AppData\Local\Microsoft\Windows\Temporary Internet Files\Content.IE5\ST25LBTO\tercer-principio-rectos-del-cerebro[1].jpg"/>
          <p:cNvPicPr>
            <a:picLocks noChangeAspect="1" noChangeArrowheads="1"/>
          </p:cNvPicPr>
          <p:nvPr/>
        </p:nvPicPr>
        <p:blipFill>
          <a:blip r:embed="rId2" cstate="print"/>
          <a:srcRect/>
          <a:stretch>
            <a:fillRect/>
          </a:stretch>
        </p:blipFill>
        <p:spPr bwMode="auto">
          <a:xfrm>
            <a:off x="9516359" y="2026085"/>
            <a:ext cx="1639321" cy="1632035"/>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000000"/>
      </a:dk2>
      <a:lt2>
        <a:srgbClr val="F8F8F8"/>
      </a:lt2>
      <a:accent1>
        <a:srgbClr val="D82C20"/>
      </a:accent1>
      <a:accent2>
        <a:srgbClr val="0058A6"/>
      </a:accent2>
      <a:accent3>
        <a:srgbClr val="007F53"/>
      </a:accent3>
      <a:accent4>
        <a:srgbClr val="D82C20"/>
      </a:accent4>
      <a:accent5>
        <a:srgbClr val="5F5F5F"/>
      </a:accent5>
      <a:accent6>
        <a:srgbClr val="4D4D4D"/>
      </a:accent6>
      <a:hlink>
        <a:srgbClr val="5F5F5F"/>
      </a:hlink>
      <a:folHlink>
        <a:srgbClr val="919191"/>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6038137DF138148AF4A7B8FE4F9B60E" ma:contentTypeVersion="4" ma:contentTypeDescription="Create a new document." ma:contentTypeScope="" ma:versionID="8532a6e1ef95b5574b74a2eafa3d9331">
  <xsd:schema xmlns:xsd="http://www.w3.org/2001/XMLSchema" xmlns:xs="http://www.w3.org/2001/XMLSchema" xmlns:p="http://schemas.microsoft.com/office/2006/metadata/properties" xmlns:ns2="2f30cab1-58a9-4d17-80ec-48ed34d75225" targetNamespace="http://schemas.microsoft.com/office/2006/metadata/properties" ma:root="true" ma:fieldsID="d7c470c602ceda0a3b5e6b73096ba13e" ns2:_="">
    <xsd:import namespace="2f30cab1-58a9-4d17-80ec-48ed34d75225"/>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30cab1-58a9-4d17-80ec-48ed34d7522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02FF23A-FC55-4D86-BAAE-EF509EA09A03}">
  <ds:schemaRefs>
    <ds:schemaRef ds:uri="http://purl.org/dc/terms/"/>
    <ds:schemaRef ds:uri="http://schemas.microsoft.com/office/infopath/2007/PartnerControls"/>
    <ds:schemaRef ds:uri="http://purl.org/dc/elements/1.1/"/>
    <ds:schemaRef ds:uri="http://schemas.microsoft.com/office/2006/documentManagement/types"/>
    <ds:schemaRef ds:uri="2f30cab1-58a9-4d17-80ec-48ed34d75225"/>
    <ds:schemaRef ds:uri="http://schemas.microsoft.com/office/2006/metadata/properties"/>
    <ds:schemaRef ds:uri="http://www.w3.org/XML/1998/namespace"/>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6C8C80C6-02B0-42AA-9BB4-3AC9BF0A8D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30cab1-58a9-4d17-80ec-48ed34d7522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75FC404-4B49-418A-AC81-B42BB6B5859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Retrospect</Template>
  <TotalTime>409</TotalTime>
  <Words>1481</Words>
  <Application>Microsoft Office PowerPoint</Application>
  <PresentationFormat>Widescreen</PresentationFormat>
  <Paragraphs>235</Paragraphs>
  <Slides>29</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Calibri</vt:lpstr>
      <vt:lpstr>Calibri Light</vt:lpstr>
      <vt:lpstr>Wingdings</vt:lpstr>
      <vt:lpstr>Retrospect</vt:lpstr>
      <vt:lpstr>PowerPoint Presentation</vt:lpstr>
      <vt:lpstr>Sacramento Section Contributors </vt:lpstr>
      <vt:lpstr>Introduction</vt:lpstr>
      <vt:lpstr>Why MYP? </vt:lpstr>
      <vt:lpstr>What is the Big Deal?</vt:lpstr>
      <vt:lpstr>What to Have Before You Get Started</vt:lpstr>
      <vt:lpstr>Set Up MYP Template  </vt:lpstr>
      <vt:lpstr>Assumptions to Include</vt:lpstr>
      <vt:lpstr>Assumptions to Include</vt:lpstr>
      <vt:lpstr>Assumptions by Object Code</vt:lpstr>
      <vt:lpstr>Link the Assumptions to the MYP</vt:lpstr>
      <vt:lpstr>Format of a MYP</vt:lpstr>
      <vt:lpstr>What Are Some Common Mistakes?</vt:lpstr>
      <vt:lpstr>Extras For a Better Product</vt:lpstr>
      <vt:lpstr>LCAP MYP</vt:lpstr>
      <vt:lpstr>Charts, Graphs, Summaries</vt:lpstr>
      <vt:lpstr>Explaining the “Gap”</vt:lpstr>
      <vt:lpstr>Have A Summary Budget to Discuss</vt:lpstr>
      <vt:lpstr>Then Summarize the MYP </vt:lpstr>
      <vt:lpstr>Compare Rates and Assumptions</vt:lpstr>
      <vt:lpstr>Analyze the Change Between Periods</vt:lpstr>
      <vt:lpstr>PERS and STRS Changes Must Be Clear</vt:lpstr>
      <vt:lpstr>Compare STRS/PERS Current to Future</vt:lpstr>
      <vt:lpstr>Contributions</vt:lpstr>
      <vt:lpstr>Components of Fund Balance</vt:lpstr>
      <vt:lpstr>Surpluses and Deficits</vt:lpstr>
      <vt:lpstr>LCFF Funding</vt:lpstr>
      <vt:lpstr>It’s Not Your Mother’s MYP</vt:lpstr>
      <vt:lpstr>Questions and Contact Info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 Guthertz</dc:creator>
  <cp:lastModifiedBy>Catherine Hawes</cp:lastModifiedBy>
  <cp:revision>30</cp:revision>
  <dcterms:created xsi:type="dcterms:W3CDTF">2016-12-20T15:52:01Z</dcterms:created>
  <dcterms:modified xsi:type="dcterms:W3CDTF">2017-04-04T22:43:44Z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0x01010076038137DF138148AF4A7B8FE4F9B60E</vt:lpwstr>
  </property>
</Properties>
</file>